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83" r:id="rId6"/>
    <p:sldId id="260" r:id="rId7"/>
    <p:sldId id="261" r:id="rId8"/>
    <p:sldId id="262" r:id="rId9"/>
    <p:sldId id="263" r:id="rId10"/>
    <p:sldId id="268" r:id="rId11"/>
    <p:sldId id="284" r:id="rId12"/>
    <p:sldId id="286" r:id="rId13"/>
    <p:sldId id="287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3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8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9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6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6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7">
              <a:schemeClr val="accent1">
                <a:lumMod val="75000"/>
              </a:schemeClr>
            </a:gs>
            <a:gs pos="0">
              <a:schemeClr val="bg2">
                <a:lumMod val="40000"/>
                <a:lumOff val="60000"/>
              </a:schemeClr>
            </a:gs>
            <a:gs pos="84000">
              <a:schemeClr val="bg2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FA52-B21B-42B8-A5F4-14106C6BCD0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8F20-5478-4044-AB6A-B9C6EB842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stmartinofporres.co.uk/Parents/Friends-of-St-Martin-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6623"/>
            <a:ext cx="9152689" cy="23876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Welcome </a:t>
            </a:r>
            <a:r>
              <a:rPr lang="en-GB" b="1" dirty="0">
                <a:latin typeface="+mn-lt"/>
              </a:rPr>
              <a:t>to Year </a:t>
            </a:r>
            <a:r>
              <a:rPr lang="en-GB" b="1" dirty="0" smtClean="0">
                <a:latin typeface="+mn-lt"/>
              </a:rPr>
              <a:t>2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Elm Class</a:t>
            </a:r>
            <a:endParaRPr lang="en-GB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978" y="517793"/>
            <a:ext cx="11016868" cy="58609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93" y="75373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84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327" y="575284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+mn-lt"/>
                <a:cs typeface="Calibri Light" panose="020F0302020204030204" pitchFamily="34" charset="0"/>
              </a:rPr>
              <a:t>Supporting your child at home in Year 2</a:t>
            </a:r>
            <a:r>
              <a:rPr lang="en-GB" sz="4800" b="1" dirty="0">
                <a:latin typeface="+mn-lt"/>
              </a:rPr>
              <a:t/>
            </a:r>
            <a:br>
              <a:rPr lang="en-GB" sz="4800" b="1" dirty="0">
                <a:latin typeface="+mn-lt"/>
              </a:rPr>
            </a:br>
            <a:endParaRPr lang="en-GB" sz="48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56" y="270457"/>
            <a:ext cx="11616744" cy="63492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38978" y="2540992"/>
            <a:ext cx="10676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/>
              <a:t>Displaying </a:t>
            </a:r>
            <a:r>
              <a:rPr lang="en-GB" sz="4000" dirty="0"/>
              <a:t>key words at home.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Developing independence  -  children to complete homework independently if possible.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Discuss with the teacher any problems regarding homework</a:t>
            </a:r>
            <a:r>
              <a:rPr lang="en-GB" sz="4000" dirty="0">
                <a:latin typeface="+mj-lt"/>
              </a:rPr>
              <a:t>.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946" y="575284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05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42875"/>
            <a:ext cx="92678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6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838" y="380017"/>
            <a:ext cx="7816362" cy="835270"/>
          </a:xfrm>
        </p:spPr>
        <p:txBody>
          <a:bodyPr>
            <a:noAutofit/>
          </a:bodyPr>
          <a:lstStyle/>
          <a:p>
            <a:r>
              <a:rPr lang="en-GB" sz="5400" b="1" u="sng" dirty="0" smtClean="0"/>
              <a:t/>
            </a:r>
            <a:br>
              <a:rPr lang="en-GB" sz="5400" b="1" u="sng" dirty="0" smtClean="0"/>
            </a:br>
            <a:r>
              <a:rPr lang="en-GB" sz="5400" b="1" u="sng" dirty="0"/>
              <a:t/>
            </a:r>
            <a:br>
              <a:rPr lang="en-GB" sz="5400" b="1" u="sng" dirty="0"/>
            </a:br>
            <a:r>
              <a:rPr lang="en-GB" sz="5400" b="1" dirty="0" smtClean="0">
                <a:latin typeface="+mn-lt"/>
              </a:rPr>
              <a:t>Spelling Homework</a:t>
            </a:r>
            <a:endParaRPr lang="en-GB" sz="4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39" y="181818"/>
            <a:ext cx="11830961" cy="6517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60" y="1413486"/>
            <a:ext cx="5768121" cy="495930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21" y="290072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26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838" y="380017"/>
            <a:ext cx="7816362" cy="835270"/>
          </a:xfrm>
        </p:spPr>
        <p:txBody>
          <a:bodyPr>
            <a:noAutofit/>
          </a:bodyPr>
          <a:lstStyle/>
          <a:p>
            <a:r>
              <a:rPr lang="en-GB" sz="5400" b="1" u="sng" dirty="0" smtClean="0"/>
              <a:t/>
            </a:r>
            <a:br>
              <a:rPr lang="en-GB" sz="5400" b="1" u="sng" dirty="0" smtClean="0"/>
            </a:br>
            <a:r>
              <a:rPr lang="en-GB" sz="5400" b="1" u="sng" dirty="0"/>
              <a:t/>
            </a:r>
            <a:br>
              <a:rPr lang="en-GB" sz="5400" b="1" u="sng" dirty="0"/>
            </a:br>
            <a:r>
              <a:rPr lang="en-GB" sz="5400" b="1" dirty="0" smtClean="0">
                <a:latin typeface="+mn-lt"/>
              </a:rPr>
              <a:t>Maths Homework</a:t>
            </a:r>
            <a:endParaRPr lang="en-GB" sz="4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39" y="181818"/>
            <a:ext cx="11830961" cy="6517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62" y="1395003"/>
            <a:ext cx="3974123" cy="512501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30" y="380017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2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562" y="783561"/>
            <a:ext cx="9144000" cy="1423281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+mn-lt"/>
              </a:rPr>
              <a:t>Routines in Key Stage </a:t>
            </a:r>
            <a:r>
              <a:rPr lang="en-GB" sz="5400" b="1" u="sng" dirty="0"/>
              <a:t>1</a:t>
            </a:r>
            <a:r>
              <a:rPr lang="en-GB" sz="4400" b="1" u="sng" dirty="0">
                <a:latin typeface="XCCW Joined 12a" panose="03050602040000000000" pitchFamily="66" charset="0"/>
              </a:rPr>
              <a:t/>
            </a:r>
            <a:br>
              <a:rPr lang="en-GB" sz="4400" b="1" u="sng" dirty="0">
                <a:latin typeface="XCCW Joined 12a" panose="03050602040000000000" pitchFamily="66" charset="0"/>
              </a:rPr>
            </a:br>
            <a:endParaRPr lang="en-GB" sz="4400" b="1" u="sng" dirty="0">
              <a:latin typeface="XCCW Joined 12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51" y="257578"/>
            <a:ext cx="11642501" cy="64265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6405" y="2122842"/>
            <a:ext cx="102739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Soft start  - children will come into the class from 8:45 to 8.55 and will make a start on their mental maths starter. Please ensure they are in so they have time to settle before the lessons start at 9am.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Break is from 10.30-10.45am and the children receive fruit to eat if they would like.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Behaviour – School wide policy using the behaviour rocket.</a:t>
            </a:r>
          </a:p>
          <a:p>
            <a:endParaRPr lang="en-GB" sz="280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05" y="60384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7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31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Thank you for your time.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/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Any 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362" y="227647"/>
            <a:ext cx="11749384" cy="64369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86" y="380252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8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978" y="717955"/>
            <a:ext cx="11016868" cy="58609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6171" y="829870"/>
            <a:ext cx="582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Elm Class Staff </a:t>
            </a:r>
            <a:endParaRPr lang="en-GB" sz="6000" dirty="0"/>
          </a:p>
        </p:txBody>
      </p:sp>
      <p:sp>
        <p:nvSpPr>
          <p:cNvPr id="8" name="Rectangle 7"/>
          <p:cNvSpPr/>
          <p:nvPr/>
        </p:nvSpPr>
        <p:spPr>
          <a:xfrm>
            <a:off x="879231" y="2784484"/>
            <a:ext cx="10462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Class </a:t>
            </a:r>
            <a:r>
              <a:rPr lang="en-GB" sz="3200" dirty="0" smtClean="0"/>
              <a:t>teachers-</a:t>
            </a:r>
            <a:r>
              <a:rPr lang="en-GB" sz="3200" dirty="0"/>
              <a:t>	Ms. McLaughlin &amp; Mrs Smith</a:t>
            </a:r>
            <a:br>
              <a:rPr lang="en-GB" sz="3200" dirty="0"/>
            </a:br>
            <a:r>
              <a:rPr lang="en-GB" sz="3200" dirty="0"/>
              <a:t>Support staff – Ms. </a:t>
            </a:r>
            <a:r>
              <a:rPr lang="en-GB" sz="3200" dirty="0" smtClean="0"/>
              <a:t>Paul &amp; Mrs </a:t>
            </a:r>
            <a:r>
              <a:rPr lang="en-GB" sz="3200" dirty="0" err="1"/>
              <a:t>Hindle</a:t>
            </a:r>
            <a:r>
              <a:rPr lang="en-GB" sz="3200" dirty="0"/>
              <a:t> </a:t>
            </a:r>
            <a:r>
              <a:rPr lang="en-GB" sz="3200" dirty="0" smtClean="0"/>
              <a:t>&amp; Mrs </a:t>
            </a:r>
            <a:r>
              <a:rPr lang="en-GB" sz="3200" dirty="0" err="1" smtClean="0"/>
              <a:t>Moloney</a:t>
            </a:r>
            <a:endParaRPr lang="en-GB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93" y="75373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7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506" y="-379044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  <a:cs typeface="Calibri Light" panose="020F0302020204030204" pitchFamily="34" charset="0"/>
              </a:rPr>
              <a:t>School Mission Statement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978" y="517793"/>
            <a:ext cx="11016868" cy="58609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45552" y="2390661"/>
            <a:ext cx="10803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cs typeface="Calibri Light" panose="020F0302020204030204" pitchFamily="34" charset="0"/>
              </a:rPr>
              <a:t>Growing in knowledge and in the love of Jesus.</a:t>
            </a:r>
          </a:p>
          <a:p>
            <a:endParaRPr lang="en-GB" sz="3600" dirty="0">
              <a:cs typeface="Calibri Light" panose="020F0302020204030204" pitchFamily="34" charset="0"/>
            </a:endParaRPr>
          </a:p>
          <a:p>
            <a:pPr algn="ctr"/>
            <a:r>
              <a:rPr lang="en-GB" sz="3600" dirty="0">
                <a:cs typeface="Calibri Light" panose="020F0302020204030204" pitchFamily="34" charset="0"/>
              </a:rPr>
              <a:t>This underpins all that we do at St. Martin of Porres Catholic Primary School</a:t>
            </a:r>
            <a:r>
              <a:rPr lang="en-GB" sz="3600" dirty="0"/>
              <a:t>. </a:t>
            </a:r>
            <a:endParaRPr lang="en-GB" sz="3600" dirty="0" smtClean="0"/>
          </a:p>
          <a:p>
            <a:pPr algn="ctr"/>
            <a:endParaRPr lang="en-GB" sz="2400" i="1" dirty="0"/>
          </a:p>
          <a:p>
            <a:pPr algn="ctr"/>
            <a:r>
              <a:rPr lang="en-GB" sz="2400" i="1" dirty="0"/>
              <a:t>With our school Mission Statement we are all one family.  We show this with our school uniform which we hope the children wear with pride. </a:t>
            </a:r>
          </a:p>
          <a:p>
            <a:pPr algn="ctr"/>
            <a:endParaRPr lang="en-GB" sz="3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293" y="75373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6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636" y="172408"/>
            <a:ext cx="11768175" cy="650629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47412" y="5848715"/>
            <a:ext cx="753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https://www.stmartinofporres.co.uk/School-Uniform/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80" y="698637"/>
            <a:ext cx="2638793" cy="533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790" y="742603"/>
            <a:ext cx="2857899" cy="5020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41206" y="1095843"/>
            <a:ext cx="24195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All </a:t>
            </a:r>
            <a:r>
              <a:rPr lang="en-GB" b="1" dirty="0">
                <a:solidFill>
                  <a:srgbClr val="0000FF"/>
                </a:solidFill>
              </a:rPr>
              <a:t>items highlighted in blue below must be purchased from our school supplier.</a:t>
            </a:r>
            <a:r>
              <a:rPr lang="en-GB" dirty="0">
                <a:solidFill>
                  <a:srgbClr val="333333"/>
                </a:solidFill>
              </a:rPr>
              <a:t>  All other items can be bought elsewhere.</a:t>
            </a:r>
            <a:r>
              <a:rPr lang="en-GB" b="1" dirty="0">
                <a:solidFill>
                  <a:srgbClr val="333333"/>
                </a:solidFill>
              </a:rPr>
              <a:t/>
            </a:r>
            <a:br>
              <a:rPr lang="en-GB" b="1" dirty="0">
                <a:solidFill>
                  <a:srgbClr val="333333"/>
                </a:solidFill>
              </a:rPr>
            </a:br>
            <a:r>
              <a:rPr lang="en-GB" dirty="0">
                <a:solidFill>
                  <a:srgbClr val="333333"/>
                </a:solidFill>
              </a:rPr>
              <a:t>The school have regular second hand uniform sales.  Please check on the Friends of St Martin website pages at -</a:t>
            </a:r>
            <a:r>
              <a:rPr lang="en-GB" dirty="0">
                <a:solidFill>
                  <a:srgbClr val="333333"/>
                </a:solidFill>
                <a:latin typeface="Nunito"/>
              </a:rPr>
              <a:t> </a:t>
            </a:r>
            <a:r>
              <a:rPr lang="en-GB" b="1" dirty="0">
                <a:solidFill>
                  <a:srgbClr val="75A5E9"/>
                </a:solidFill>
                <a:latin typeface="inherit"/>
                <a:hlinkClick r:id="rId4"/>
              </a:rPr>
              <a:t>http://www.stmartinofporres.co.uk/Parents/Friends-of-St-Martin-s/</a:t>
            </a:r>
            <a:r>
              <a:rPr lang="en-GB" b="1" dirty="0">
                <a:solidFill>
                  <a:srgbClr val="333333"/>
                </a:solidFill>
                <a:latin typeface="Nunito"/>
              </a:rPr>
              <a:t> 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57" y="30297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78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9" y="257816"/>
            <a:ext cx="11725835" cy="652846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47412" y="5848715"/>
            <a:ext cx="753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https://www.stmartinofporres.co.uk/School-Uniform/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13" y="676921"/>
            <a:ext cx="4899172" cy="51717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37" y="457525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34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155" y="475833"/>
            <a:ext cx="9144000" cy="765927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  <a:cs typeface="Calibri Light" panose="020F0302020204030204" pitchFamily="34" charset="0"/>
              </a:rPr>
              <a:t>Class Timetable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909" y="227647"/>
            <a:ext cx="11723006" cy="64369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68" y="1549907"/>
            <a:ext cx="7262964" cy="461644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741" y="297089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61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061" y="4343"/>
            <a:ext cx="9144000" cy="177269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  <a:cs typeface="Calibri Light" panose="020F0302020204030204" pitchFamily="34" charset="0"/>
              </a:rPr>
              <a:t>Reading in Year 2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379" y="157309"/>
            <a:ext cx="11811744" cy="65424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38978" y="1410279"/>
            <a:ext cx="110679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cs typeface="Calibri Light" panose="020F0302020204030204" pitchFamily="34" charset="0"/>
              </a:rPr>
              <a:t>Read in school </a:t>
            </a:r>
            <a:r>
              <a:rPr lang="en-GB" sz="2800" dirty="0" smtClean="0">
                <a:cs typeface="Calibri Light" panose="020F0302020204030204" pitchFamily="34" charset="0"/>
              </a:rPr>
              <a:t>everyday as part of their phonics session with </a:t>
            </a:r>
            <a:r>
              <a:rPr lang="en-GB" sz="2800" dirty="0">
                <a:cs typeface="Calibri Light" panose="020F0302020204030204" pitchFamily="34" charset="0"/>
              </a:rPr>
              <a:t>an </a:t>
            </a:r>
            <a:r>
              <a:rPr lang="en-GB" sz="2800" dirty="0" smtClean="0">
                <a:cs typeface="Calibri Light" panose="020F0302020204030204" pitchFamily="34" charset="0"/>
              </a:rPr>
              <a:t>adult. Depending on their phonics group, children will bring home a new book every 3 or 5 days. This book is one that they will have been reading in their phonics lesson and the children should be super confident reading this to you. They will also take home a ‘Book Bag Book’ that has the same phoneme from their phonics lesson that week. A third book is one that your child will have chosen from the class library and is a book to be enjoyed with you.</a:t>
            </a:r>
            <a:endParaRPr lang="en-GB" sz="2800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Calibri Light" panose="020F0302020204030204" pitchFamily="34" charset="0"/>
              </a:rPr>
              <a:t>Support </a:t>
            </a:r>
            <a:r>
              <a:rPr lang="en-GB" sz="2800" dirty="0">
                <a:cs typeface="Calibri Light" panose="020F0302020204030204" pitchFamily="34" charset="0"/>
              </a:rPr>
              <a:t>your child by reading for 10-15 mins every night and please record your reading at home by signing the reading </a:t>
            </a:r>
            <a:endParaRPr lang="en-GB" sz="2800" dirty="0" smtClean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Calibri Light" panose="020F0302020204030204" pitchFamily="34" charset="0"/>
              </a:rPr>
              <a:t>journal </a:t>
            </a:r>
            <a:r>
              <a:rPr lang="en-GB" sz="2800" dirty="0">
                <a:cs typeface="Calibri Light" panose="020F0302020204030204" pitchFamily="34" charset="0"/>
              </a:rPr>
              <a:t>every time you read.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7683" y="5458217"/>
            <a:ext cx="1366018" cy="1012838"/>
          </a:xfrm>
          <a:prstGeom prst="rect">
            <a:avLst/>
          </a:prstGeom>
          <a:noFill/>
          <a:effectLst>
            <a:glow rad="520700">
              <a:schemeClr val="bg2">
                <a:lumMod val="60000"/>
                <a:lumOff val="40000"/>
                <a:alpha val="98000"/>
              </a:scheme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48" y="286866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079" y="471439"/>
            <a:ext cx="9144000" cy="135736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  <a:cs typeface="Calibri Light" panose="020F0302020204030204" pitchFamily="34" charset="0"/>
              </a:rPr>
              <a:t>Writing in Year 2</a:t>
            </a:r>
            <a:r>
              <a:rPr lang="en-GB" b="1" u="sng" dirty="0">
                <a:latin typeface="XCCW Joined 12a" panose="03050602040000000000" pitchFamily="66" charset="0"/>
              </a:rPr>
              <a:t/>
            </a:r>
            <a:br>
              <a:rPr lang="en-GB" b="1" u="sng" dirty="0">
                <a:latin typeface="XCCW Joined 12a" panose="03050602040000000000" pitchFamily="66" charset="0"/>
              </a:rPr>
            </a:br>
            <a:endParaRPr lang="en-GB" b="1" u="sng" dirty="0">
              <a:latin typeface="XCCW Joined 12a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07" y="177191"/>
            <a:ext cx="11876278" cy="6531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7652" y="1383996"/>
            <a:ext cx="7674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Talk for writing  - if practising at home it’s important for the child to say the sentence aloud before writing it.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 important skill the children need to develop is editing their work.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Handwriting  - children should be using cursive handwriting by the end of Year 2. We will be </a:t>
            </a:r>
            <a:r>
              <a:rPr lang="en-GB" sz="2800" dirty="0" smtClean="0"/>
              <a:t>practising this every morning.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Common Exception words   - </a:t>
            </a:r>
            <a:r>
              <a:rPr lang="en-GB" sz="2800" dirty="0" smtClean="0"/>
              <a:t>school </a:t>
            </a:r>
            <a:r>
              <a:rPr lang="en-GB" sz="2800" dirty="0"/>
              <a:t>will provide a copy. Children need to learn these by heart and use them in their writing.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42" y="1150122"/>
            <a:ext cx="2426747" cy="423211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59" y="260582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77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922" y="425048"/>
            <a:ext cx="9144000" cy="1124891"/>
          </a:xfrm>
        </p:spPr>
        <p:txBody>
          <a:bodyPr/>
          <a:lstStyle/>
          <a:p>
            <a:r>
              <a:rPr lang="en-GB" b="1" dirty="0">
                <a:latin typeface="+mn-lt"/>
                <a:cs typeface="Calibri Light" panose="020F0302020204030204" pitchFamily="34" charset="0"/>
              </a:rPr>
              <a:t>Maths in Year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201" y="311731"/>
            <a:ext cx="11681272" cy="62436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7902" y="1837532"/>
            <a:ext cx="8164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cs typeface="Calibri Light" panose="020F0302020204030204" pitchFamily="34" charset="0"/>
              </a:rPr>
              <a:t>Children will be developing their reasoning and problem solving skills. </a:t>
            </a:r>
            <a:r>
              <a:rPr lang="en-GB" sz="3600" dirty="0" smtClean="0">
                <a:cs typeface="Calibri Light" panose="020F0302020204030204" pitchFamily="34" charset="0"/>
              </a:rPr>
              <a:t>                                                      Using </a:t>
            </a:r>
            <a:r>
              <a:rPr lang="en-GB" sz="3600" dirty="0">
                <a:cs typeface="Calibri Light" panose="020F0302020204030204" pitchFamily="34" charset="0"/>
              </a:rPr>
              <a:t>mathematical vocabulary and full sentences is critical in developing this skill. </a:t>
            </a:r>
            <a:endParaRPr lang="en-GB" sz="3600" dirty="0" smtClean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Concrete, pictorial, abstract </a:t>
            </a:r>
          </a:p>
          <a:p>
            <a:r>
              <a:rPr lang="en-GB" sz="3600" dirty="0">
                <a:cs typeface="Calibri Light" panose="020F0302020204030204" pitchFamily="34" charset="0"/>
              </a:rPr>
              <a:t> </a:t>
            </a:r>
            <a:r>
              <a:rPr lang="en-GB" sz="3600" dirty="0" smtClean="0">
                <a:cs typeface="Calibri Light" panose="020F0302020204030204" pitchFamily="34" charset="0"/>
              </a:rPr>
              <a:t>  approach (CPA) – you can use this </a:t>
            </a:r>
          </a:p>
          <a:p>
            <a:r>
              <a:rPr lang="en-GB" sz="3600" dirty="0" smtClean="0">
                <a:cs typeface="Calibri Light" panose="020F0302020204030204" pitchFamily="34" charset="0"/>
              </a:rPr>
              <a:t>   at home too</a:t>
            </a:r>
            <a:endParaRPr lang="en-GB" sz="3600" dirty="0"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54" y="651327"/>
            <a:ext cx="2141415" cy="1204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804" y="2585974"/>
            <a:ext cx="2473114" cy="368177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922" y="615956"/>
            <a:ext cx="1123414" cy="112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64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553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Nunito</vt:lpstr>
      <vt:lpstr>XCCW Joined 12a</vt:lpstr>
      <vt:lpstr>Office Theme</vt:lpstr>
      <vt:lpstr>Welcome to Year 2 Elm Class</vt:lpstr>
      <vt:lpstr>PowerPoint Presentation</vt:lpstr>
      <vt:lpstr>School Mission Statement</vt:lpstr>
      <vt:lpstr>PowerPoint Presentation</vt:lpstr>
      <vt:lpstr>PowerPoint Presentation</vt:lpstr>
      <vt:lpstr>Class Timetable</vt:lpstr>
      <vt:lpstr>Reading in Year 2 </vt:lpstr>
      <vt:lpstr>Writing in Year 2 </vt:lpstr>
      <vt:lpstr>Maths in Year 2</vt:lpstr>
      <vt:lpstr>Supporting your child at home in Year 2 </vt:lpstr>
      <vt:lpstr>PowerPoint Presentation</vt:lpstr>
      <vt:lpstr>  Spelling Homework</vt:lpstr>
      <vt:lpstr>  Maths Homework</vt:lpstr>
      <vt:lpstr>Routines in Key Stage 1 </vt:lpstr>
      <vt:lpstr>Thank you for your time.  Any questions?</vt:lpstr>
    </vt:vector>
  </TitlesOfParts>
  <Company>SMPP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***</dc:title>
  <dc:creator>Louise Fleming</dc:creator>
  <cp:lastModifiedBy>Breda O'Sullivan</cp:lastModifiedBy>
  <cp:revision>61</cp:revision>
  <dcterms:created xsi:type="dcterms:W3CDTF">2019-09-03T08:45:39Z</dcterms:created>
  <dcterms:modified xsi:type="dcterms:W3CDTF">2025-01-22T11:03:22Z</dcterms:modified>
</cp:coreProperties>
</file>