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91" r:id="rId5"/>
    <p:sldId id="292" r:id="rId6"/>
    <p:sldId id="260" r:id="rId7"/>
    <p:sldId id="272" r:id="rId8"/>
    <p:sldId id="289" r:id="rId9"/>
    <p:sldId id="261" r:id="rId10"/>
    <p:sldId id="275" r:id="rId11"/>
    <p:sldId id="288" r:id="rId12"/>
    <p:sldId id="264" r:id="rId13"/>
    <p:sldId id="290" r:id="rId14"/>
    <p:sldId id="266" r:id="rId15"/>
    <p:sldId id="279" r:id="rId16"/>
    <p:sldId id="280"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A7D67-47AA-7955-E90B-C8FA48775727}" v="33" dt="2021-09-13T09:37:19.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9" autoAdjust="0"/>
    <p:restoredTop sz="94095" autoAdjust="0"/>
  </p:normalViewPr>
  <p:slideViewPr>
    <p:cSldViewPr snapToGrid="0">
      <p:cViewPr varScale="1">
        <p:scale>
          <a:sx n="74" d="100"/>
          <a:sy n="74" d="100"/>
        </p:scale>
        <p:origin x="79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C259-F682-41E0-97B7-48B79A4AF3DD}"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9637E-B128-4AB0-A26F-CBCD71BC4E39}" type="slidenum">
              <a:rPr lang="en-GB" smtClean="0"/>
              <a:t>‹#›</a:t>
            </a:fld>
            <a:endParaRPr lang="en-GB"/>
          </a:p>
        </p:txBody>
      </p:sp>
    </p:spTree>
    <p:extLst>
      <p:ext uri="{BB962C8B-B14F-4D97-AF65-F5344CB8AC3E}">
        <p14:creationId xmlns:p14="http://schemas.microsoft.com/office/powerpoint/2010/main" val="97783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7</a:t>
            </a:fld>
            <a:endParaRPr lang="en-GB"/>
          </a:p>
        </p:txBody>
      </p:sp>
    </p:spTree>
    <p:extLst>
      <p:ext uri="{BB962C8B-B14F-4D97-AF65-F5344CB8AC3E}">
        <p14:creationId xmlns:p14="http://schemas.microsoft.com/office/powerpoint/2010/main" val="157267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8</a:t>
            </a:fld>
            <a:endParaRPr lang="en-GB"/>
          </a:p>
        </p:txBody>
      </p:sp>
    </p:spTree>
    <p:extLst>
      <p:ext uri="{BB962C8B-B14F-4D97-AF65-F5344CB8AC3E}">
        <p14:creationId xmlns:p14="http://schemas.microsoft.com/office/powerpoint/2010/main" val="346653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83423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6170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91348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043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1FA52-B21B-42B8-A5F4-14106C6BCD0B}" type="datetimeFigureOut">
              <a:rPr lang="en-GB" smtClean="0"/>
              <a:t>22/01/2025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0418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9639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F1FA52-B21B-42B8-A5F4-14106C6BCD0B}" type="datetimeFigureOut">
              <a:rPr lang="en-GB" smtClean="0"/>
              <a:t>22/01/2025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4666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F1FA52-B21B-42B8-A5F4-14106C6BCD0B}" type="datetimeFigureOut">
              <a:rPr lang="en-GB" smtClean="0"/>
              <a:t>22/01/2025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40993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1FA52-B21B-42B8-A5F4-14106C6BCD0B}" type="datetimeFigureOut">
              <a:rPr lang="en-GB" smtClean="0"/>
              <a:t>22/01/2025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398507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7609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22/01/2025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01152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7">
              <a:schemeClr val="accent1">
                <a:lumMod val="75000"/>
              </a:schemeClr>
            </a:gs>
            <a:gs pos="0">
              <a:schemeClr val="bg2">
                <a:lumMod val="40000"/>
                <a:lumOff val="60000"/>
              </a:schemeClr>
            </a:gs>
            <a:gs pos="84000">
              <a:schemeClr val="bg2">
                <a:lumMod val="40000"/>
                <a:lumOff val="6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1FA52-B21B-42B8-A5F4-14106C6BCD0B}" type="datetimeFigureOut">
              <a:rPr lang="en-GB" smtClean="0"/>
              <a:t>22/01/2025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8F20-5478-4044-AB6A-B9C6EB842034}" type="slidenum">
              <a:rPr lang="en-GB" smtClean="0"/>
              <a:t>‹#›</a:t>
            </a:fld>
            <a:endParaRPr lang="en-GB"/>
          </a:p>
        </p:txBody>
      </p:sp>
    </p:spTree>
    <p:extLst>
      <p:ext uri="{BB962C8B-B14F-4D97-AF65-F5344CB8AC3E}">
        <p14:creationId xmlns:p14="http://schemas.microsoft.com/office/powerpoint/2010/main" val="332021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stmartinofporres.co.uk/Parents/Friends-of-St-Marti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martinofporres.co.uk/Parents/Friends-of-St-Martin-s/"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1052423"/>
            <a:ext cx="9144000" cy="1430295"/>
          </a:xfrm>
        </p:spPr>
        <p:txBody>
          <a:bodyPr>
            <a:normAutofit/>
          </a:bodyPr>
          <a:lstStyle/>
          <a:p>
            <a:r>
              <a:rPr lang="en-GB" sz="8800" b="1" dirty="0">
                <a:latin typeface="+mn-lt"/>
              </a:rPr>
              <a:t>Welcome to</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007397" y="2656935"/>
            <a:ext cx="6280030" cy="28575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6158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5218" y="3138264"/>
            <a:ext cx="3836149" cy="2048555"/>
          </a:xfrm>
          <a:prstGeom prst="rect">
            <a:avLst/>
          </a:prstGeom>
        </p:spPr>
      </p:pic>
      <p:sp>
        <p:nvSpPr>
          <p:cNvPr id="3" name="Rectangle 2"/>
          <p:cNvSpPr/>
          <p:nvPr/>
        </p:nvSpPr>
        <p:spPr>
          <a:xfrm>
            <a:off x="4281928" y="872923"/>
            <a:ext cx="3140988" cy="646331"/>
          </a:xfrm>
          <a:prstGeom prst="rect">
            <a:avLst/>
          </a:prstGeom>
        </p:spPr>
        <p:txBody>
          <a:bodyPr wrap="none">
            <a:spAutoFit/>
          </a:bodyPr>
          <a:lstStyle/>
          <a:p>
            <a:r>
              <a:rPr lang="en-GB" sz="3600" b="1" dirty="0"/>
              <a:t>Maths in Year 1</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962293" y="1874384"/>
            <a:ext cx="8992708" cy="450438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en-GB" sz="4400" dirty="0"/>
              <a:t>In maths we will be focusing on using concrete, pictorial and abstract resources to promote a deep understanding of different mathematic concepts.</a:t>
            </a:r>
          </a:p>
          <a:p>
            <a:pPr marL="0" indent="0">
              <a:buNone/>
            </a:pPr>
            <a:endParaRPr lang="en-GB" sz="4400" dirty="0"/>
          </a:p>
          <a:p>
            <a:pPr marL="0" indent="0">
              <a:buNone/>
            </a:pPr>
            <a:r>
              <a:rPr lang="en-GB" sz="4400" dirty="0"/>
              <a:t>The focus will be on:</a:t>
            </a:r>
          </a:p>
          <a:p>
            <a:pPr marL="457200" indent="-457200">
              <a:buFont typeface="+mj-lt"/>
              <a:buAutoNum type="arabicPeriod"/>
            </a:pPr>
            <a:r>
              <a:rPr lang="en-GB" sz="4400" dirty="0"/>
              <a:t>Place value </a:t>
            </a:r>
          </a:p>
          <a:p>
            <a:pPr marL="457200" indent="-457200">
              <a:buFont typeface="+mj-lt"/>
              <a:buAutoNum type="arabicPeriod"/>
            </a:pPr>
            <a:r>
              <a:rPr lang="en-GB" sz="4400" dirty="0"/>
              <a:t>Addition and subtraction </a:t>
            </a:r>
          </a:p>
          <a:p>
            <a:pPr marL="457200" indent="-457200">
              <a:buFont typeface="+mj-lt"/>
              <a:buAutoNum type="arabicPeriod"/>
            </a:pPr>
            <a:r>
              <a:rPr lang="en-GB" sz="4400" dirty="0"/>
              <a:t>Multiplication and division </a:t>
            </a:r>
          </a:p>
          <a:p>
            <a:pPr marL="457200" indent="-457200">
              <a:buFont typeface="+mj-lt"/>
              <a:buAutoNum type="arabicPeriod"/>
            </a:pPr>
            <a:r>
              <a:rPr lang="en-GB" sz="4400" dirty="0"/>
              <a:t>Geometry: shapes, position, direction</a:t>
            </a:r>
          </a:p>
          <a:p>
            <a:pPr marL="457200" indent="-457200">
              <a:buFont typeface="+mj-lt"/>
              <a:buAutoNum type="arabicPeriod"/>
            </a:pPr>
            <a:r>
              <a:rPr lang="en-GB" sz="4400" dirty="0"/>
              <a:t>Measurement: length, height, weight, volume, money, time </a:t>
            </a:r>
          </a:p>
          <a:p>
            <a:pPr marL="457200" indent="-457200">
              <a:buFont typeface="+mj-lt"/>
              <a:buAutoNum type="arabicPeriod"/>
            </a:pPr>
            <a:r>
              <a:rPr lang="en-GB" sz="4400" dirty="0"/>
              <a:t>Fractions </a:t>
            </a:r>
          </a:p>
          <a:p>
            <a:pPr>
              <a:buFontTx/>
              <a:buChar char="-"/>
            </a:pPr>
            <a:endParaRPr lang="en-GB"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392982" y="684573"/>
            <a:ext cx="1048385" cy="126174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90787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022" y="723425"/>
            <a:ext cx="3403368" cy="646331"/>
          </a:xfrm>
          <a:prstGeom prst="rect">
            <a:avLst/>
          </a:prstGeom>
        </p:spPr>
        <p:txBody>
          <a:bodyPr wrap="none">
            <a:spAutoFit/>
          </a:bodyPr>
          <a:lstStyle/>
          <a:p>
            <a:r>
              <a:rPr lang="en-GB" sz="3600" b="1" dirty="0"/>
              <a:t>Phonics in Year 1</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1436244" y="1888290"/>
            <a:ext cx="9720073" cy="44904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In phonics we will be focusing on developing the children’s fluency in their sounds using the RWI. We will be developing on:</a:t>
            </a:r>
          </a:p>
          <a:p>
            <a:pPr marL="457200" indent="-457200">
              <a:buFont typeface="+mj-lt"/>
              <a:buAutoNum type="arabicPeriod"/>
            </a:pPr>
            <a:r>
              <a:rPr lang="en-GB" sz="2400" dirty="0"/>
              <a:t>Single phonemes</a:t>
            </a:r>
          </a:p>
          <a:p>
            <a:pPr marL="457200" indent="-457200">
              <a:buFont typeface="+mj-lt"/>
              <a:buAutoNum type="arabicPeriod"/>
            </a:pPr>
            <a:r>
              <a:rPr lang="en-GB" sz="2400" dirty="0"/>
              <a:t>Digraphs – </a:t>
            </a:r>
            <a:r>
              <a:rPr lang="en-GB" sz="2400" dirty="0" err="1"/>
              <a:t>th</a:t>
            </a:r>
            <a:r>
              <a:rPr lang="en-GB" sz="2400" dirty="0"/>
              <a:t>, </a:t>
            </a:r>
            <a:r>
              <a:rPr lang="en-GB" sz="2400" dirty="0" err="1"/>
              <a:t>sh</a:t>
            </a:r>
            <a:r>
              <a:rPr lang="en-GB" sz="2400" dirty="0"/>
              <a:t>, </a:t>
            </a:r>
            <a:r>
              <a:rPr lang="en-GB" sz="2400" dirty="0" err="1"/>
              <a:t>ch</a:t>
            </a:r>
            <a:endParaRPr lang="en-GB" sz="2400" dirty="0"/>
          </a:p>
          <a:p>
            <a:pPr marL="457200" indent="-457200">
              <a:buFont typeface="+mj-lt"/>
              <a:buAutoNum type="arabicPeriod"/>
            </a:pPr>
            <a:r>
              <a:rPr lang="en-GB" sz="2400" dirty="0" err="1"/>
              <a:t>Trigraphs</a:t>
            </a:r>
            <a:r>
              <a:rPr lang="en-GB" sz="2400" dirty="0"/>
              <a:t> – </a:t>
            </a:r>
            <a:r>
              <a:rPr lang="en-GB" sz="2400" dirty="0" err="1"/>
              <a:t>igh</a:t>
            </a:r>
            <a:r>
              <a:rPr lang="en-GB" sz="2400" dirty="0"/>
              <a:t>, air, ear</a:t>
            </a:r>
          </a:p>
          <a:p>
            <a:pPr marL="457200" indent="-457200">
              <a:buFont typeface="+mj-lt"/>
              <a:buAutoNum type="arabicPeriod"/>
            </a:pPr>
            <a:r>
              <a:rPr lang="en-GB" sz="2400" dirty="0"/>
              <a:t>Blending – s-l-</a:t>
            </a:r>
            <a:r>
              <a:rPr lang="en-GB" sz="2400" dirty="0" err="1"/>
              <a:t>igh</a:t>
            </a:r>
            <a:r>
              <a:rPr lang="en-GB" sz="2400" dirty="0"/>
              <a:t>-t = slight – writing</a:t>
            </a:r>
          </a:p>
          <a:p>
            <a:pPr marL="457200" indent="-457200">
              <a:buFont typeface="+mj-lt"/>
              <a:buAutoNum type="arabicPeriod"/>
            </a:pPr>
            <a:r>
              <a:rPr lang="en-GB" sz="2400" dirty="0"/>
              <a:t>Segmenting – slight = s-l-</a:t>
            </a:r>
            <a:r>
              <a:rPr lang="en-GB" sz="2400" dirty="0" err="1"/>
              <a:t>igh</a:t>
            </a:r>
            <a:r>
              <a:rPr lang="en-GB" sz="2400" dirty="0"/>
              <a:t>-t – reading</a:t>
            </a:r>
          </a:p>
          <a:p>
            <a:pPr marL="0" indent="0">
              <a:buNone/>
            </a:pPr>
            <a:r>
              <a:rPr lang="en-GB" sz="2400" dirty="0"/>
              <a:t>The phonics screening test consist of 40 words, 20 real words and 20 pseudo (nonsense) words. This is to focus on how the children use their phonics to sound and blend words.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10142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915" y="-490408"/>
            <a:ext cx="9144000" cy="1744823"/>
          </a:xfrm>
        </p:spPr>
        <p:txBody>
          <a:bodyPr>
            <a:normAutofit/>
          </a:bodyPr>
          <a:lstStyle/>
          <a:p>
            <a:r>
              <a:rPr lang="en-GB" sz="3600" b="1" dirty="0">
                <a:latin typeface="+mn-lt"/>
              </a:rPr>
              <a:t>End of Year 1 Expectations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2698826" y="1479862"/>
            <a:ext cx="6860066" cy="4898904"/>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6989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mn-lt"/>
              </a:rPr>
              <a:t>End of Year 1 Expectations</a:t>
            </a:r>
            <a:endParaRPr lang="en-GB" dirty="0">
              <a:latin typeface="+mn-lt"/>
            </a:endParaRPr>
          </a:p>
        </p:txBody>
      </p:sp>
      <p:sp>
        <p:nvSpPr>
          <p:cNvPr id="6" name="Rectangle 5"/>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2521131" y="1609943"/>
            <a:ext cx="6722221" cy="4768823"/>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58090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650" y="1140109"/>
            <a:ext cx="9144000" cy="1365746"/>
          </a:xfrm>
        </p:spPr>
        <p:txBody>
          <a:bodyPr>
            <a:noAutofit/>
          </a:bodyPr>
          <a:lstStyle/>
          <a:p>
            <a:r>
              <a:rPr lang="en-GB" sz="3600" b="1" dirty="0">
                <a:latin typeface="+mn-lt"/>
              </a:rPr>
              <a:t>PE in Year 1 </a:t>
            </a:r>
            <a:r>
              <a:rPr lang="en-GB" sz="3600" b="1" u="sng" dirty="0">
                <a:latin typeface="+mn-lt"/>
              </a:rPr>
              <a:t/>
            </a:r>
            <a:br>
              <a:rPr lang="en-GB" sz="3600" b="1" u="sng" dirty="0">
                <a:latin typeface="+mn-lt"/>
              </a:rPr>
            </a:br>
            <a:r>
              <a:rPr lang="en-GB" sz="3600" b="1" u="sng" dirty="0">
                <a:latin typeface="+mn-lt"/>
              </a:rPr>
              <a:t/>
            </a:r>
            <a:br>
              <a:rPr lang="en-GB" sz="3600" b="1" u="sng" dirty="0">
                <a:latin typeface="+mn-lt"/>
              </a:rPr>
            </a:br>
            <a:endParaRPr lang="en-GB" sz="3600"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24000" y="2505855"/>
            <a:ext cx="9779430" cy="3046988"/>
          </a:xfrm>
          <a:prstGeom prst="rect">
            <a:avLst/>
          </a:prstGeom>
          <a:noFill/>
        </p:spPr>
        <p:txBody>
          <a:bodyPr wrap="square" rtlCol="0">
            <a:spAutoFit/>
          </a:bodyPr>
          <a:lstStyle/>
          <a:p>
            <a:r>
              <a:rPr lang="en-GB" sz="3200" dirty="0"/>
              <a:t>PE will take place on a </a:t>
            </a:r>
            <a:r>
              <a:rPr lang="en-GB" sz="3200" b="1" dirty="0">
                <a:solidFill>
                  <a:srgbClr val="FF0000"/>
                </a:solidFill>
              </a:rPr>
              <a:t>Monday </a:t>
            </a:r>
            <a:r>
              <a:rPr lang="en-GB" sz="3200" dirty="0"/>
              <a:t>and </a:t>
            </a:r>
            <a:r>
              <a:rPr lang="en-GB" sz="3200" b="1" dirty="0">
                <a:solidFill>
                  <a:srgbClr val="FF0000"/>
                </a:solidFill>
              </a:rPr>
              <a:t>Tuesday. </a:t>
            </a:r>
            <a:r>
              <a:rPr lang="en-GB" sz="3200" dirty="0"/>
              <a:t>Both PE lessons will be taken by Coach Louis and will be indoor and outdoor depending on the weather. </a:t>
            </a:r>
          </a:p>
          <a:p>
            <a:endParaRPr lang="en-GB" sz="3200" dirty="0"/>
          </a:p>
          <a:p>
            <a:r>
              <a:rPr lang="en-GB" sz="3200" dirty="0"/>
              <a:t>Please can your children come to school in their PE kits and wear Velcro shoes of possible.</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83243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6"/>
            <a:ext cx="9144000" cy="777418"/>
          </a:xfrm>
        </p:spPr>
        <p:txBody>
          <a:bodyPr>
            <a:noAutofit/>
          </a:bodyPr>
          <a:lstStyle/>
          <a:p>
            <a:r>
              <a:rPr lang="en-GB" sz="3600" b="1" dirty="0">
                <a:latin typeface="+mn-lt"/>
              </a:rPr>
              <a:t>Behaviour in Year 1</a:t>
            </a:r>
            <a:r>
              <a:rPr lang="en-GB" sz="4800" b="1" u="sng" dirty="0">
                <a:latin typeface="XCCW Joined 12a" panose="03050602040000000000" pitchFamily="66" charset="0"/>
              </a:rPr>
              <a:t/>
            </a:r>
            <a:br>
              <a:rPr lang="en-GB" sz="4800" b="1" u="sng" dirty="0">
                <a:latin typeface="XCCW Joined 12a" panose="03050602040000000000" pitchFamily="66" charset="0"/>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84914" y="1538518"/>
            <a:ext cx="9779430" cy="4585871"/>
          </a:xfrm>
          <a:prstGeom prst="rect">
            <a:avLst/>
          </a:prstGeom>
          <a:noFill/>
        </p:spPr>
        <p:txBody>
          <a:bodyPr wrap="square" rtlCol="0">
            <a:spAutoFit/>
          </a:bodyPr>
          <a:lstStyle/>
          <a:p>
            <a:r>
              <a:rPr lang="en-GB" sz="2400" dirty="0"/>
              <a:t>Positive praise is always practised in St Martin of Porres. </a:t>
            </a:r>
          </a:p>
          <a:p>
            <a:endParaRPr lang="en-GB" sz="2400" dirty="0"/>
          </a:p>
          <a:p>
            <a:r>
              <a:rPr lang="en-GB" sz="2400" dirty="0"/>
              <a:t>In every classroom there is a rocket that the children go up if their behaviour has been an example to the rest of the class. If they move to the top of the rocket then they get rewarded with a sticker.</a:t>
            </a:r>
          </a:p>
          <a:p>
            <a:endParaRPr lang="en-GB" sz="2400" dirty="0"/>
          </a:p>
          <a:p>
            <a:r>
              <a:rPr lang="en-GB" sz="2400" dirty="0"/>
              <a:t> In Ash Class I promote and encourage your children to respect all adults and children within the school on a daily basis as well as always showing good manners. </a:t>
            </a:r>
          </a:p>
          <a:p>
            <a:r>
              <a:rPr lang="en-GB" sz="2400" dirty="0"/>
              <a:t>If children are consistently not following instructions they will be seated on the thinking chair to reflect on their behaviour. </a:t>
            </a:r>
          </a:p>
          <a:p>
            <a:endParaRPr lang="en-GB" sz="28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638978" y="517793"/>
            <a:ext cx="1123414" cy="1123414"/>
          </a:xfrm>
          <a:prstGeom prst="rect">
            <a:avLst/>
          </a:prstGeom>
          <a:noFill/>
          <a:ln>
            <a:noFill/>
          </a:ln>
        </p:spPr>
      </p:pic>
    </p:spTree>
    <p:extLst>
      <p:ext uri="{BB962C8B-B14F-4D97-AF65-F5344CB8AC3E}">
        <p14:creationId xmlns:p14="http://schemas.microsoft.com/office/powerpoint/2010/main" val="342900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612984"/>
            <a:ext cx="9144000" cy="777418"/>
          </a:xfrm>
        </p:spPr>
        <p:txBody>
          <a:bodyPr>
            <a:noAutofit/>
          </a:bodyPr>
          <a:lstStyle/>
          <a:p>
            <a:r>
              <a:rPr lang="en-GB" sz="3600" b="1" dirty="0">
                <a:latin typeface="+mn-lt"/>
              </a:rPr>
              <a:t>Home Learning in Year 1</a:t>
            </a:r>
            <a:endParaRPr lang="en-GB" sz="4800" b="1"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757646" y="1715326"/>
            <a:ext cx="10898200" cy="40988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t>Daily reading:</a:t>
            </a:r>
          </a:p>
          <a:p>
            <a:pPr marL="285750" indent="-285750" algn="l">
              <a:buFont typeface="Arial" panose="020B0604020202020204" pitchFamily="34" charset="0"/>
              <a:buChar char="•"/>
            </a:pPr>
            <a:r>
              <a:rPr lang="en-GB" sz="2000" dirty="0"/>
              <a:t>To read each day for at least 10 minutes</a:t>
            </a:r>
          </a:p>
          <a:p>
            <a:pPr algn="l"/>
            <a:r>
              <a:rPr lang="en-GB" sz="2000" b="1" dirty="0"/>
              <a:t>Phonics or Maths:</a:t>
            </a:r>
          </a:p>
          <a:p>
            <a:pPr marL="285750" indent="-285750" algn="l">
              <a:buFont typeface="Arial" panose="020B0604020202020204" pitchFamily="34" charset="0"/>
              <a:buChar char="•"/>
            </a:pPr>
            <a:r>
              <a:rPr lang="en-GB" sz="2000" dirty="0"/>
              <a:t>Children will be given phonics or maths homework once a week on</a:t>
            </a:r>
            <a:r>
              <a:rPr lang="en-GB" sz="2000" dirty="0">
                <a:solidFill>
                  <a:srgbClr val="FF0000"/>
                </a:solidFill>
              </a:rPr>
              <a:t> Monday </a:t>
            </a:r>
            <a:r>
              <a:rPr lang="en-GB" sz="2000" dirty="0"/>
              <a:t>to deepen their understanding of the sounds in phonics and to use their knowledge to complete independent work in maths. The home work is due back on </a:t>
            </a:r>
            <a:r>
              <a:rPr lang="en-GB" sz="2000" dirty="0">
                <a:solidFill>
                  <a:srgbClr val="FF0000"/>
                </a:solidFill>
              </a:rPr>
              <a:t>Friday</a:t>
            </a:r>
            <a:r>
              <a:rPr lang="en-GB" sz="2000" dirty="0"/>
              <a:t>. </a:t>
            </a:r>
          </a:p>
          <a:p>
            <a:pPr algn="l"/>
            <a:r>
              <a:rPr lang="en-GB" sz="2000" dirty="0"/>
              <a:t>Some homework will be set on Numbots:</a:t>
            </a:r>
          </a:p>
          <a:p>
            <a:pPr algn="l"/>
            <a:r>
              <a:rPr lang="en-GB" sz="2000" dirty="0"/>
              <a:t>Please spend time with your child to help them understand the task, whilst encouraging independence login details will be given today.</a:t>
            </a:r>
          </a:p>
          <a:p>
            <a:pPr algn="l"/>
            <a:endParaRPr lang="en-GB" dirty="0"/>
          </a:p>
          <a:p>
            <a:endParaRPr lang="en-GB" dirty="0"/>
          </a:p>
        </p:txBody>
      </p:sp>
      <p:pic>
        <p:nvPicPr>
          <p:cNvPr id="8" name="Picture 7" descr="Image result for home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98683">
            <a:off x="8338235" y="1706614"/>
            <a:ext cx="2223319" cy="368237"/>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638977" y="439986"/>
            <a:ext cx="1123414" cy="1123414"/>
          </a:xfrm>
          <a:prstGeom prst="rect">
            <a:avLst/>
          </a:prstGeom>
          <a:noFill/>
          <a:ln>
            <a:noFill/>
          </a:ln>
        </p:spPr>
      </p:pic>
    </p:spTree>
    <p:extLst>
      <p:ext uri="{BB962C8B-B14F-4D97-AF65-F5344CB8AC3E}">
        <p14:creationId xmlns:p14="http://schemas.microsoft.com/office/powerpoint/2010/main" val="267575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942" y="517793"/>
            <a:ext cx="9144000" cy="1498003"/>
          </a:xfrm>
        </p:spPr>
        <p:txBody>
          <a:bodyPr>
            <a:normAutofit/>
          </a:bodyPr>
          <a:lstStyle/>
          <a:p>
            <a:r>
              <a:rPr lang="en-GB" sz="3600" b="1" dirty="0">
                <a:latin typeface="+mn-lt"/>
              </a:rPr>
              <a:t>Supporting your child at home in Year 1</a:t>
            </a:r>
            <a:br>
              <a:rPr lang="en-GB" sz="3600" b="1" dirty="0">
                <a:latin typeface="+mn-lt"/>
              </a:rPr>
            </a:br>
            <a:endParaRPr lang="en-GB" sz="4800" b="1"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10756" y="1878302"/>
            <a:ext cx="9779430" cy="4832092"/>
          </a:xfrm>
          <a:prstGeom prst="rect">
            <a:avLst/>
          </a:prstGeom>
          <a:noFill/>
        </p:spPr>
        <p:txBody>
          <a:bodyPr wrap="square" rtlCol="0">
            <a:spAutoFit/>
          </a:bodyPr>
          <a:lstStyle/>
          <a:p>
            <a:r>
              <a:rPr lang="en-GB" sz="2800" dirty="0"/>
              <a:t>When your child is set a reading task please support them with sounding out the letters phonetically ( videos of how to do this are on YouTube), as this is the way we are teaching your child to read in school. </a:t>
            </a:r>
          </a:p>
          <a:p>
            <a:r>
              <a:rPr lang="en-GB" sz="2800" dirty="0"/>
              <a:t>If you need any support with this please speak to Miss Dozie and we can work together.</a:t>
            </a:r>
          </a:p>
          <a:p>
            <a:endParaRPr lang="en-GB" sz="2800" dirty="0"/>
          </a:p>
          <a:p>
            <a:r>
              <a:rPr lang="en-GB" sz="2800" dirty="0"/>
              <a:t>When they are given a homework task please help them to complete the task, if your child can not complete the homework task please let me know.</a:t>
            </a:r>
          </a:p>
          <a:p>
            <a:endParaRPr lang="en-GB" sz="28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902642" y="705087"/>
            <a:ext cx="1123414" cy="1123414"/>
          </a:xfrm>
          <a:prstGeom prst="rect">
            <a:avLst/>
          </a:prstGeom>
          <a:noFill/>
          <a:ln>
            <a:noFill/>
          </a:ln>
        </p:spPr>
      </p:pic>
    </p:spTree>
    <p:extLst>
      <p:ext uri="{BB962C8B-B14F-4D97-AF65-F5344CB8AC3E}">
        <p14:creationId xmlns:p14="http://schemas.microsoft.com/office/powerpoint/2010/main" val="226105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3100"/>
            <a:ext cx="9144000" cy="681858"/>
          </a:xfrm>
        </p:spPr>
        <p:txBody>
          <a:bodyPr>
            <a:normAutofit fontScale="90000"/>
          </a:bodyPr>
          <a:lstStyle/>
          <a:p>
            <a:r>
              <a:rPr lang="en-GB" b="1" dirty="0">
                <a:latin typeface="+mn-lt"/>
              </a:rPr>
              <a:t>Thank you for your </a:t>
            </a:r>
            <a:r>
              <a:rPr lang="en-GB" b="1" dirty="0" smtClean="0">
                <a:latin typeface="+mn-lt"/>
              </a:rPr>
              <a:t>time</a:t>
            </a: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76709" y="2794958"/>
            <a:ext cx="9903125" cy="2492990"/>
          </a:xfrm>
          <a:prstGeom prst="rect">
            <a:avLst/>
          </a:prstGeom>
          <a:noFill/>
        </p:spPr>
        <p:txBody>
          <a:bodyPr wrap="square" rtlCol="0">
            <a:spAutoFit/>
          </a:bodyPr>
          <a:lstStyle/>
          <a:p>
            <a:r>
              <a:rPr lang="en-GB" sz="3600" dirty="0"/>
              <a:t>I look forward to working with your children this academic year ! </a:t>
            </a:r>
          </a:p>
          <a:p>
            <a:endParaRPr lang="en-GB" sz="3600" dirty="0"/>
          </a:p>
          <a:p>
            <a:pPr algn="ctr"/>
            <a:r>
              <a:rPr lang="en-GB" sz="4800" b="1" dirty="0"/>
              <a:t>Any questions?</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820625" y="753740"/>
            <a:ext cx="1123414" cy="1123414"/>
          </a:xfrm>
          <a:prstGeom prst="rect">
            <a:avLst/>
          </a:prstGeom>
          <a:noFill/>
          <a:ln>
            <a:noFill/>
          </a:ln>
        </p:spPr>
      </p:pic>
    </p:spTree>
    <p:extLst>
      <p:ext uri="{BB962C8B-B14F-4D97-AF65-F5344CB8AC3E}">
        <p14:creationId xmlns:p14="http://schemas.microsoft.com/office/powerpoint/2010/main" val="326858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506" y="-563602"/>
            <a:ext cx="9144000" cy="2387600"/>
          </a:xfrm>
        </p:spPr>
        <p:txBody>
          <a:bodyPr>
            <a:normAutofit/>
          </a:bodyPr>
          <a:lstStyle/>
          <a:p>
            <a:r>
              <a:rPr lang="en-GB" sz="4800" b="1" dirty="0">
                <a:latin typeface="+mn-lt"/>
              </a:rPr>
              <a:t>School Mission Statement</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45552" y="2390661"/>
            <a:ext cx="10803720" cy="2616101"/>
          </a:xfrm>
          <a:prstGeom prst="rect">
            <a:avLst/>
          </a:prstGeom>
          <a:noFill/>
        </p:spPr>
        <p:txBody>
          <a:bodyPr wrap="square" rtlCol="0">
            <a:spAutoFit/>
          </a:bodyPr>
          <a:lstStyle/>
          <a:p>
            <a:pPr algn="ctr"/>
            <a:r>
              <a:rPr lang="en-GB" sz="4400" i="1" dirty="0"/>
              <a:t>Growing in knowledge and in the love of Jesus.</a:t>
            </a:r>
          </a:p>
          <a:p>
            <a:endParaRPr lang="en-GB" sz="4000" dirty="0"/>
          </a:p>
          <a:p>
            <a:pPr algn="ctr"/>
            <a:r>
              <a:rPr lang="en-GB" sz="4000" dirty="0"/>
              <a:t>This underpins all that we do at St. Martin of Porres Catholic Primary School. </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369865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74" y="4025899"/>
            <a:ext cx="8924626" cy="1839821"/>
          </a:xfrm>
        </p:spPr>
        <p:txBody>
          <a:bodyPr>
            <a:normAutofit fontScale="90000"/>
          </a:bodyPr>
          <a:lstStyle/>
          <a:p>
            <a:pPr algn="l">
              <a:lnSpc>
                <a:spcPct val="130000"/>
              </a:lnSpc>
              <a:spcBef>
                <a:spcPts val="0"/>
              </a:spcBef>
            </a:pPr>
            <a:r>
              <a:rPr lang="en-GB" b="1" u="sng" dirty="0">
                <a:latin typeface="XCCW Joined 12a" panose="03050602040000000000" pitchFamily="66" charset="0"/>
              </a:rPr>
              <a:t/>
            </a:r>
            <a:br>
              <a:rPr lang="en-GB" b="1" u="sng" dirty="0">
                <a:latin typeface="XCCW Joined 12a" panose="03050602040000000000" pitchFamily="66" charset="0"/>
              </a:rPr>
            </a:br>
            <a:r>
              <a:rPr lang="en-GB" sz="4000" b="1" dirty="0">
                <a:latin typeface="+mn-lt"/>
              </a:rPr>
              <a:t>Class teacher </a:t>
            </a:r>
            <a:r>
              <a:rPr lang="en-GB" sz="4000" dirty="0">
                <a:latin typeface="+mn-lt"/>
              </a:rPr>
              <a:t>-	 Miss Dozie</a:t>
            </a:r>
            <a:br>
              <a:rPr lang="en-GB" sz="4000" dirty="0">
                <a:latin typeface="+mn-lt"/>
              </a:rPr>
            </a:br>
            <a:r>
              <a:rPr lang="en-GB" sz="4000" b="1" dirty="0">
                <a:latin typeface="+mn-lt"/>
              </a:rPr>
              <a:t>Support staff </a:t>
            </a:r>
            <a:r>
              <a:rPr lang="en-GB" sz="4000" dirty="0">
                <a:latin typeface="+mn-lt"/>
              </a:rPr>
              <a:t>– Mrs Paul, Mrs Hindle and Miss Victoria (1:1) </a:t>
            </a:r>
            <a:br>
              <a:rPr lang="en-GB" sz="4000" dirty="0">
                <a:latin typeface="+mn-lt"/>
              </a:rPr>
            </a:br>
            <a:r>
              <a:rPr lang="en-GB" sz="3600" b="1" i="1" dirty="0">
                <a:solidFill>
                  <a:srgbClr val="FF0000"/>
                </a:solidFill>
                <a:latin typeface="+mn-lt"/>
              </a:rPr>
              <a:t>Phonics teachers vary depending on your child’s phonics group </a:t>
            </a:r>
            <a:endParaRPr lang="en-GB" sz="3600" i="1" dirty="0">
              <a:solidFill>
                <a:srgbClr val="FF0000"/>
              </a:solidFill>
              <a:latin typeface="XCCW Joined 12a" panose="03050602040000000000" pitchFamily="66" charset="0"/>
            </a:endParaRPr>
          </a:p>
        </p:txBody>
      </p:sp>
      <p:sp>
        <p:nvSpPr>
          <p:cNvPr id="5" name="Rectangle 4"/>
          <p:cNvSpPr/>
          <p:nvPr/>
        </p:nvSpPr>
        <p:spPr>
          <a:xfrm>
            <a:off x="638978" y="717955"/>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63398" y="992280"/>
            <a:ext cx="7705956" cy="769441"/>
          </a:xfrm>
          <a:prstGeom prst="rect">
            <a:avLst/>
          </a:prstGeom>
          <a:noFill/>
        </p:spPr>
        <p:txBody>
          <a:bodyPr wrap="none" rtlCol="0">
            <a:spAutoFit/>
          </a:bodyPr>
          <a:lstStyle/>
          <a:p>
            <a:r>
              <a:rPr lang="en-GB" sz="4400" b="1" dirty="0"/>
              <a:t>Staff working with your children</a:t>
            </a:r>
            <a:endParaRPr lang="en-GB" sz="4400"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7567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74" y="2405431"/>
            <a:ext cx="10931226" cy="1821338"/>
          </a:xfrm>
        </p:spPr>
        <p:txBody>
          <a:bodyPr>
            <a:normAutofit fontScale="90000"/>
          </a:bodyPr>
          <a:lstStyle/>
          <a:p>
            <a:pPr algn="l">
              <a:lnSpc>
                <a:spcPct val="130000"/>
              </a:lnSpc>
              <a:spcBef>
                <a:spcPts val="0"/>
              </a:spcBef>
            </a:pPr>
            <a:r>
              <a:rPr lang="en-GB" b="1" u="sng" dirty="0">
                <a:latin typeface="XCCW Joined 12a" panose="03050602040000000000" pitchFamily="66" charset="0"/>
              </a:rPr>
              <a:t/>
            </a:r>
            <a:br>
              <a:rPr lang="en-GB" b="1" u="sng" dirty="0">
                <a:latin typeface="XCCW Joined 12a" panose="03050602040000000000" pitchFamily="66" charset="0"/>
              </a:rPr>
            </a:br>
            <a:endParaRPr lang="en-GB" sz="5300" dirty="0">
              <a:latin typeface="XCCW Joined 12a" panose="03050602040000000000" pitchFamily="66" charset="0"/>
            </a:endParaRPr>
          </a:p>
        </p:txBody>
      </p:sp>
      <p:sp>
        <p:nvSpPr>
          <p:cNvPr id="5" name="Rectangle 4"/>
          <p:cNvSpPr/>
          <p:nvPr/>
        </p:nvSpPr>
        <p:spPr>
          <a:xfrm>
            <a:off x="638978" y="717955"/>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58942" y="703309"/>
            <a:ext cx="3872089" cy="769441"/>
          </a:xfrm>
          <a:prstGeom prst="rect">
            <a:avLst/>
          </a:prstGeom>
          <a:noFill/>
        </p:spPr>
        <p:txBody>
          <a:bodyPr wrap="square" rtlCol="0">
            <a:spAutoFit/>
          </a:bodyPr>
          <a:lstStyle/>
          <a:p>
            <a:r>
              <a:rPr lang="en-GB" sz="4400" b="1" dirty="0"/>
              <a:t>School Uniform</a:t>
            </a:r>
            <a:endParaRPr lang="en-GB" sz="4400" dirty="0"/>
          </a:p>
        </p:txBody>
      </p:sp>
      <p:pic>
        <p:nvPicPr>
          <p:cNvPr id="7" name="Picture 6">
            <a:extLst>
              <a:ext uri="{FF2B5EF4-FFF2-40B4-BE49-F238E27FC236}">
                <a16:creationId xmlns:a16="http://schemas.microsoft.com/office/drawing/2014/main" id="{DC25AB58-AACF-5A49-9E38-F097BE3D2674}"/>
              </a:ext>
            </a:extLst>
          </p:cNvPr>
          <p:cNvPicPr>
            <a:picLocks noChangeAspect="1"/>
          </p:cNvPicPr>
          <p:nvPr/>
        </p:nvPicPr>
        <p:blipFill>
          <a:blip r:embed="rId2"/>
          <a:stretch>
            <a:fillRect/>
          </a:stretch>
        </p:blipFill>
        <p:spPr>
          <a:xfrm>
            <a:off x="1765521" y="1783644"/>
            <a:ext cx="2857899" cy="4795284"/>
          </a:xfrm>
          <a:prstGeom prst="rect">
            <a:avLst/>
          </a:prstGeom>
        </p:spPr>
      </p:pic>
      <p:pic>
        <p:nvPicPr>
          <p:cNvPr id="8" name="Picture 7">
            <a:extLst>
              <a:ext uri="{FF2B5EF4-FFF2-40B4-BE49-F238E27FC236}">
                <a16:creationId xmlns:a16="http://schemas.microsoft.com/office/drawing/2014/main" id="{7B744BB0-DCAF-BC45-ACE8-B93EC7732D51}"/>
              </a:ext>
            </a:extLst>
          </p:cNvPr>
          <p:cNvPicPr>
            <a:picLocks noChangeAspect="1"/>
          </p:cNvPicPr>
          <p:nvPr/>
        </p:nvPicPr>
        <p:blipFill>
          <a:blip r:embed="rId3"/>
          <a:stretch>
            <a:fillRect/>
          </a:stretch>
        </p:blipFill>
        <p:spPr>
          <a:xfrm>
            <a:off x="4990930" y="1783644"/>
            <a:ext cx="2858420" cy="4725044"/>
          </a:xfrm>
          <a:prstGeom prst="rect">
            <a:avLst/>
          </a:prstGeom>
        </p:spPr>
      </p:pic>
      <p:sp>
        <p:nvSpPr>
          <p:cNvPr id="9" name="TextBox 8">
            <a:extLst>
              <a:ext uri="{FF2B5EF4-FFF2-40B4-BE49-F238E27FC236}">
                <a16:creationId xmlns:a16="http://schemas.microsoft.com/office/drawing/2014/main" id="{76C66004-7594-894F-8AE4-B4E7C8FF00A7}"/>
              </a:ext>
            </a:extLst>
          </p:cNvPr>
          <p:cNvSpPr txBox="1"/>
          <p:nvPr/>
        </p:nvSpPr>
        <p:spPr>
          <a:xfrm>
            <a:off x="8471146" y="1682045"/>
            <a:ext cx="3081876" cy="3693319"/>
          </a:xfrm>
          <a:prstGeom prst="rect">
            <a:avLst/>
          </a:prstGeom>
          <a:noFill/>
        </p:spPr>
        <p:txBody>
          <a:bodyPr wrap="square">
            <a:spAutoFit/>
          </a:bodyPr>
          <a:lstStyle/>
          <a:p>
            <a:r>
              <a:rPr lang="en-GB" b="1" dirty="0">
                <a:solidFill>
                  <a:srgbClr val="0000FF"/>
                </a:solidFill>
              </a:rPr>
              <a:t>All items highlighted in blue below must be purchased from our school supplier.</a:t>
            </a:r>
            <a:r>
              <a:rPr lang="en-GB" dirty="0">
                <a:solidFill>
                  <a:srgbClr val="333333"/>
                </a:solidFill>
              </a:rPr>
              <a:t>  All other items can be bought elsewhere.</a:t>
            </a:r>
            <a:r>
              <a:rPr lang="en-GB" b="1" dirty="0">
                <a:solidFill>
                  <a:srgbClr val="333333"/>
                </a:solidFill>
              </a:rPr>
              <a:t/>
            </a:r>
            <a:br>
              <a:rPr lang="en-GB" b="1" dirty="0">
                <a:solidFill>
                  <a:srgbClr val="333333"/>
                </a:solidFill>
              </a:rPr>
            </a:br>
            <a:r>
              <a:rPr lang="en-GB" dirty="0">
                <a:solidFill>
                  <a:srgbClr val="333333"/>
                </a:solidFill>
              </a:rPr>
              <a:t>The school have regular second hand uniform sales.  Please check on the Friends of St Martin website pages at -</a:t>
            </a:r>
            <a:r>
              <a:rPr lang="en-GB" dirty="0">
                <a:solidFill>
                  <a:srgbClr val="333333"/>
                </a:solidFill>
                <a:latin typeface="Nunito"/>
              </a:rPr>
              <a:t> </a:t>
            </a:r>
            <a:r>
              <a:rPr lang="en-GB" b="1" dirty="0">
                <a:solidFill>
                  <a:srgbClr val="75A5E9"/>
                </a:solidFill>
                <a:latin typeface="inherit"/>
                <a:hlinkClick r:id="rId4"/>
              </a:rPr>
              <a:t>http://www.stmartinofporres.co.uk/Parents/Friends-of-St-Martin-s/</a:t>
            </a:r>
            <a:r>
              <a:rPr lang="en-GB" b="1" dirty="0">
                <a:solidFill>
                  <a:srgbClr val="333333"/>
                </a:solidFill>
                <a:latin typeface="Nunito"/>
              </a:rPr>
              <a:t> </a:t>
            </a:r>
            <a:endParaRPr lang="en-GB" dirty="0"/>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49902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74" y="2405431"/>
            <a:ext cx="10931226" cy="1821338"/>
          </a:xfrm>
        </p:spPr>
        <p:txBody>
          <a:bodyPr>
            <a:normAutofit fontScale="90000"/>
          </a:bodyPr>
          <a:lstStyle/>
          <a:p>
            <a:pPr algn="l">
              <a:lnSpc>
                <a:spcPct val="130000"/>
              </a:lnSpc>
              <a:spcBef>
                <a:spcPts val="0"/>
              </a:spcBef>
            </a:pPr>
            <a:r>
              <a:rPr lang="en-GB" b="1" u="sng" dirty="0">
                <a:latin typeface="XCCW Joined 12a" panose="03050602040000000000" pitchFamily="66" charset="0"/>
              </a:rPr>
              <a:t/>
            </a:r>
            <a:br>
              <a:rPr lang="en-GB" b="1" u="sng" dirty="0">
                <a:latin typeface="XCCW Joined 12a" panose="03050602040000000000" pitchFamily="66" charset="0"/>
              </a:rPr>
            </a:br>
            <a:endParaRPr lang="en-GB" sz="5300" dirty="0">
              <a:latin typeface="XCCW Joined 12a" panose="03050602040000000000" pitchFamily="66" charset="0"/>
            </a:endParaRPr>
          </a:p>
        </p:txBody>
      </p:sp>
      <p:sp>
        <p:nvSpPr>
          <p:cNvPr id="5" name="Rectangle 4"/>
          <p:cNvSpPr/>
          <p:nvPr/>
        </p:nvSpPr>
        <p:spPr>
          <a:xfrm>
            <a:off x="638978" y="717955"/>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255911" y="717955"/>
            <a:ext cx="3872089" cy="769441"/>
          </a:xfrm>
          <a:prstGeom prst="rect">
            <a:avLst/>
          </a:prstGeom>
          <a:noFill/>
        </p:spPr>
        <p:txBody>
          <a:bodyPr wrap="square" rtlCol="0">
            <a:spAutoFit/>
          </a:bodyPr>
          <a:lstStyle/>
          <a:p>
            <a:r>
              <a:rPr lang="en-GB" sz="4400" b="1" dirty="0"/>
              <a:t>School Uniform</a:t>
            </a:r>
            <a:endParaRPr lang="en-GB" sz="4400" dirty="0"/>
          </a:p>
        </p:txBody>
      </p:sp>
      <p:sp>
        <p:nvSpPr>
          <p:cNvPr id="9" name="TextBox 8">
            <a:extLst>
              <a:ext uri="{FF2B5EF4-FFF2-40B4-BE49-F238E27FC236}">
                <a16:creationId xmlns:a16="http://schemas.microsoft.com/office/drawing/2014/main" id="{76C66004-7594-894F-8AE4-B4E7C8FF00A7}"/>
              </a:ext>
            </a:extLst>
          </p:cNvPr>
          <p:cNvSpPr txBox="1"/>
          <p:nvPr/>
        </p:nvSpPr>
        <p:spPr>
          <a:xfrm>
            <a:off x="8471146" y="1682045"/>
            <a:ext cx="3081876" cy="3693319"/>
          </a:xfrm>
          <a:prstGeom prst="rect">
            <a:avLst/>
          </a:prstGeom>
          <a:noFill/>
        </p:spPr>
        <p:txBody>
          <a:bodyPr wrap="square">
            <a:spAutoFit/>
          </a:bodyPr>
          <a:lstStyle/>
          <a:p>
            <a:r>
              <a:rPr lang="en-GB" b="1" dirty="0">
                <a:solidFill>
                  <a:srgbClr val="0000FF"/>
                </a:solidFill>
              </a:rPr>
              <a:t>All items highlighted in blue below must be purchased from our school supplier.</a:t>
            </a:r>
            <a:r>
              <a:rPr lang="en-GB" dirty="0">
                <a:solidFill>
                  <a:srgbClr val="333333"/>
                </a:solidFill>
              </a:rPr>
              <a:t>  All other items can be bought elsewhere.</a:t>
            </a:r>
            <a:r>
              <a:rPr lang="en-GB" b="1" dirty="0">
                <a:solidFill>
                  <a:srgbClr val="333333"/>
                </a:solidFill>
              </a:rPr>
              <a:t/>
            </a:r>
            <a:br>
              <a:rPr lang="en-GB" b="1" dirty="0">
                <a:solidFill>
                  <a:srgbClr val="333333"/>
                </a:solidFill>
              </a:rPr>
            </a:br>
            <a:r>
              <a:rPr lang="en-GB" dirty="0">
                <a:solidFill>
                  <a:srgbClr val="333333"/>
                </a:solidFill>
              </a:rPr>
              <a:t>The school have regular second hand uniform sales.  Please check on the Friends of St Martin website pages at -</a:t>
            </a:r>
            <a:r>
              <a:rPr lang="en-GB" dirty="0">
                <a:solidFill>
                  <a:srgbClr val="333333"/>
                </a:solidFill>
                <a:latin typeface="Nunito"/>
              </a:rPr>
              <a:t> </a:t>
            </a:r>
            <a:r>
              <a:rPr lang="en-GB" b="1" dirty="0">
                <a:solidFill>
                  <a:srgbClr val="75A5E9"/>
                </a:solidFill>
                <a:latin typeface="inherit"/>
                <a:hlinkClick r:id="rId2"/>
              </a:rPr>
              <a:t>http://www.stmartinofporres.co.uk/Parents/Friends-of-St-Martin-s/</a:t>
            </a:r>
            <a:r>
              <a:rPr lang="en-GB" b="1" dirty="0">
                <a:solidFill>
                  <a:srgbClr val="333333"/>
                </a:solidFill>
                <a:latin typeface="Nunito"/>
              </a:rPr>
              <a:t> </a:t>
            </a:r>
            <a:endParaRPr lang="en-GB" dirty="0"/>
          </a:p>
        </p:txBody>
      </p:sp>
      <p:pic>
        <p:nvPicPr>
          <p:cNvPr id="10" name="Picture 9">
            <a:extLst>
              <a:ext uri="{FF2B5EF4-FFF2-40B4-BE49-F238E27FC236}">
                <a16:creationId xmlns:a16="http://schemas.microsoft.com/office/drawing/2014/main" id="{93363442-0A6A-5749-8F2D-CCF005DDB31A}"/>
              </a:ext>
            </a:extLst>
          </p:cNvPr>
          <p:cNvPicPr>
            <a:picLocks noChangeAspect="1"/>
          </p:cNvPicPr>
          <p:nvPr/>
        </p:nvPicPr>
        <p:blipFill>
          <a:blip r:embed="rId3"/>
          <a:stretch>
            <a:fillRect/>
          </a:stretch>
        </p:blipFill>
        <p:spPr>
          <a:xfrm>
            <a:off x="1924412" y="1682045"/>
            <a:ext cx="6203588" cy="4673167"/>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88764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7058" y="442051"/>
            <a:ext cx="9144000" cy="765927"/>
          </a:xfrm>
        </p:spPr>
        <p:txBody>
          <a:bodyPr>
            <a:normAutofit/>
          </a:bodyPr>
          <a:lstStyle/>
          <a:p>
            <a:r>
              <a:rPr lang="en-GB" sz="3600" b="1" dirty="0">
                <a:latin typeface="+mn-lt"/>
              </a:rPr>
              <a:t>Class Timetable</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ED4D724-CDF9-49B9-93E4-78CE86581A5C}"/>
              </a:ext>
            </a:extLst>
          </p:cNvPr>
          <p:cNvPicPr>
            <a:picLocks noChangeAspect="1"/>
          </p:cNvPicPr>
          <p:nvPr/>
        </p:nvPicPr>
        <p:blipFill>
          <a:blip r:embed="rId2"/>
          <a:stretch>
            <a:fillRect/>
          </a:stretch>
        </p:blipFill>
        <p:spPr>
          <a:xfrm>
            <a:off x="1575412" y="1196337"/>
            <a:ext cx="8370692" cy="5073723"/>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16561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558" y="1151674"/>
            <a:ext cx="9144000" cy="3248710"/>
          </a:xfrm>
        </p:spPr>
        <p:txBody>
          <a:bodyPr>
            <a:normAutofit fontScale="90000"/>
          </a:bodyPr>
          <a:lstStyle/>
          <a:p>
            <a:r>
              <a:rPr lang="en-GB" sz="4000" b="1" dirty="0">
                <a:latin typeface="+mn-lt"/>
              </a:rPr>
              <a:t>What we are doing in Class 1</a:t>
            </a:r>
            <a:br>
              <a:rPr lang="en-GB" sz="4000" b="1" dirty="0">
                <a:latin typeface="+mn-lt"/>
              </a:rPr>
            </a:br>
            <a:r>
              <a:rPr lang="en-GB" sz="4000" b="1" u="sng" dirty="0">
                <a:latin typeface="+mn-lt"/>
              </a:rPr>
              <a:t/>
            </a:r>
            <a:br>
              <a:rPr lang="en-GB" sz="4000" b="1" u="sng" dirty="0">
                <a:latin typeface="+mn-lt"/>
              </a:rPr>
            </a:br>
            <a:r>
              <a:rPr lang="en-GB" b="1" u="sng" dirty="0">
                <a:latin typeface="+mn-lt"/>
              </a:rPr>
              <a:t/>
            </a:r>
            <a:br>
              <a:rPr lang="en-GB" b="1" u="sng" dirty="0">
                <a:latin typeface="+mn-lt"/>
              </a:rPr>
            </a:br>
            <a:r>
              <a:rPr lang="en-GB" sz="3200" dirty="0">
                <a:latin typeface="+mn-lt"/>
              </a:rPr>
              <a:t/>
            </a:r>
            <a:br>
              <a:rPr lang="en-GB" sz="3200" dirty="0">
                <a:latin typeface="+mn-lt"/>
              </a:rPr>
            </a:b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1363851" y="1848349"/>
            <a:ext cx="10149747" cy="39966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We will be focusing on transitioning the children from a play based curriculum (EYFS) to the National Curriculum through continuous provision. For the first half term (September to October) we will have many play based opportunities to learn both indoor and outdoor, then starting after half term we will be focusing on following our weekly timetable. This supports the children through their transition from EYFS. The focus will be on their:</a:t>
            </a:r>
          </a:p>
          <a:p>
            <a:pPr marL="342900" indent="-342900" algn="l">
              <a:buFont typeface="Arial" panose="020B0604020202020204" pitchFamily="34" charset="0"/>
              <a:buChar char="•"/>
            </a:pPr>
            <a:r>
              <a:rPr lang="en-GB" dirty="0"/>
              <a:t>Reading </a:t>
            </a:r>
          </a:p>
          <a:p>
            <a:pPr marL="342900" indent="-342900" algn="l">
              <a:buFont typeface="Arial" panose="020B0604020202020204" pitchFamily="34" charset="0"/>
              <a:buChar char="•"/>
            </a:pPr>
            <a:r>
              <a:rPr lang="en-GB" dirty="0"/>
              <a:t>Writing </a:t>
            </a:r>
          </a:p>
          <a:p>
            <a:pPr marL="342900" indent="-342900" algn="l">
              <a:buFont typeface="Arial" panose="020B0604020202020204" pitchFamily="34" charset="0"/>
              <a:buChar char="•"/>
            </a:pPr>
            <a:r>
              <a:rPr lang="en-GB" dirty="0"/>
              <a:t>Maths </a:t>
            </a:r>
          </a:p>
          <a:p>
            <a:pPr marL="342900" indent="-342900" algn="l">
              <a:buFont typeface="Arial" panose="020B0604020202020204" pitchFamily="34" charset="0"/>
              <a:buChar char="•"/>
            </a:pPr>
            <a:r>
              <a:rPr lang="en-GB" dirty="0"/>
              <a:t>Phonics</a:t>
            </a:r>
          </a:p>
          <a:p>
            <a:pPr marL="342900" indent="-342900" algn="l">
              <a:buFont typeface="Arial" panose="020B0604020202020204" pitchFamily="34" charset="0"/>
              <a:buChar char="•"/>
            </a:pPr>
            <a:r>
              <a:rPr lang="en-GB" dirty="0"/>
              <a:t>Religious Education </a:t>
            </a:r>
          </a:p>
          <a:p>
            <a:pPr algn="l"/>
            <a:endParaRPr lang="en-GB" dirty="0"/>
          </a:p>
          <a:p>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28651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558" y="1151674"/>
            <a:ext cx="9144000" cy="3248710"/>
          </a:xfrm>
        </p:spPr>
        <p:txBody>
          <a:bodyPr>
            <a:normAutofit fontScale="90000"/>
          </a:bodyPr>
          <a:lstStyle/>
          <a:p>
            <a:r>
              <a:rPr lang="en-GB" sz="4000" b="1" dirty="0">
                <a:latin typeface="+mn-lt"/>
              </a:rPr>
              <a:t>Religious Education in Year 1</a:t>
            </a:r>
            <a:br>
              <a:rPr lang="en-GB" sz="4000" b="1" dirty="0">
                <a:latin typeface="+mn-lt"/>
              </a:rPr>
            </a:br>
            <a:r>
              <a:rPr lang="en-GB" sz="4000" b="1" dirty="0">
                <a:latin typeface="+mn-lt"/>
              </a:rPr>
              <a:t/>
            </a:r>
            <a:br>
              <a:rPr lang="en-GB" sz="4000" b="1" dirty="0">
                <a:latin typeface="+mn-lt"/>
              </a:rPr>
            </a:br>
            <a:r>
              <a:rPr lang="en-GB" b="1" u="sng" dirty="0">
                <a:latin typeface="+mn-lt"/>
              </a:rPr>
              <a:t/>
            </a:r>
            <a:br>
              <a:rPr lang="en-GB" b="1" u="sng" dirty="0">
                <a:latin typeface="+mn-lt"/>
              </a:rPr>
            </a:br>
            <a:r>
              <a:rPr lang="en-GB" sz="3200" dirty="0">
                <a:latin typeface="+mn-lt"/>
              </a:rPr>
              <a:t/>
            </a:r>
            <a:br>
              <a:rPr lang="en-GB" sz="3200" dirty="0">
                <a:latin typeface="+mn-lt"/>
              </a:rPr>
            </a:b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child's pray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624" y="4362768"/>
            <a:ext cx="1511979" cy="1342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5315" y="1695207"/>
            <a:ext cx="8940811" cy="3416320"/>
          </a:xfrm>
          <a:prstGeom prst="rect">
            <a:avLst/>
          </a:prstGeom>
        </p:spPr>
        <p:txBody>
          <a:bodyPr wrap="square">
            <a:spAutoFit/>
          </a:bodyPr>
          <a:lstStyle/>
          <a:p>
            <a:r>
              <a:rPr lang="en-GB" sz="2400" dirty="0"/>
              <a:t>In RE we will be following a curriculum called RED ( Religious Education Directory) </a:t>
            </a:r>
          </a:p>
          <a:p>
            <a:endParaRPr lang="en-GB" sz="2400" dirty="0"/>
          </a:p>
          <a:p>
            <a:r>
              <a:rPr lang="en-GB" sz="2400" dirty="0"/>
              <a:t>Branch one: Creation and Covenant</a:t>
            </a:r>
          </a:p>
          <a:p>
            <a:endParaRPr lang="en-GB" sz="2400" dirty="0"/>
          </a:p>
          <a:p>
            <a:endParaRPr lang="en-GB" sz="2400" dirty="0"/>
          </a:p>
          <a:p>
            <a:r>
              <a:rPr lang="en-GB" sz="2400" dirty="0"/>
              <a:t>We will be using and referring to biblical passages, analysing the </a:t>
            </a:r>
          </a:p>
          <a:p>
            <a:r>
              <a:rPr lang="en-GB" sz="2400" dirty="0"/>
              <a:t>preaching and learning how we should follow in Jesus’ footsteps as Catholics.</a:t>
            </a: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962293" y="753739"/>
            <a:ext cx="1123414" cy="1123414"/>
          </a:xfrm>
          <a:prstGeom prst="rect">
            <a:avLst/>
          </a:prstGeom>
          <a:noFill/>
          <a:ln>
            <a:noFill/>
          </a:ln>
        </p:spPr>
      </p:pic>
    </p:spTree>
    <p:extLst>
      <p:ext uri="{BB962C8B-B14F-4D97-AF65-F5344CB8AC3E}">
        <p14:creationId xmlns:p14="http://schemas.microsoft.com/office/powerpoint/2010/main" val="101162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61" y="4343"/>
            <a:ext cx="9144000" cy="1772699"/>
          </a:xfrm>
        </p:spPr>
        <p:txBody>
          <a:bodyPr>
            <a:normAutofit/>
          </a:bodyPr>
          <a:lstStyle/>
          <a:p>
            <a:r>
              <a:rPr lang="en-GB" sz="3600" b="1" dirty="0">
                <a:latin typeface="+mn-lt"/>
              </a:rPr>
              <a:t>English Year 1</a:t>
            </a:r>
            <a:br>
              <a:rPr lang="en-GB" sz="3600" b="1" dirty="0">
                <a:latin typeface="+mn-lt"/>
              </a:rPr>
            </a:br>
            <a:endParaRPr lang="en-GB" sz="3600" b="1"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bwMode="auto">
          <a:xfrm>
            <a:off x="10341022" y="5519803"/>
            <a:ext cx="1850978" cy="1372413"/>
          </a:xfrm>
          <a:prstGeom prst="rect">
            <a:avLst/>
          </a:prstGeom>
          <a:noFill/>
          <a:effectLst>
            <a:glow rad="520700">
              <a:schemeClr val="bg2">
                <a:lumMod val="60000"/>
                <a:lumOff val="40000"/>
                <a:alpha val="98000"/>
              </a:schemeClr>
            </a:glow>
            <a:softEdge rad="190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72500" y="1635527"/>
            <a:ext cx="4872013" cy="3970318"/>
          </a:xfrm>
          <a:prstGeom prst="rect">
            <a:avLst/>
          </a:prstGeom>
        </p:spPr>
        <p:txBody>
          <a:bodyPr wrap="square">
            <a:spAutoFit/>
          </a:bodyPr>
          <a:lstStyle/>
          <a:p>
            <a:r>
              <a:rPr lang="en-GB" sz="2800" dirty="0"/>
              <a:t>English will be focused on a different book every three weeks. These books will help the children to discuss:</a:t>
            </a:r>
          </a:p>
          <a:p>
            <a:pPr marL="457200" indent="-457200">
              <a:buFont typeface="Arial" panose="020B0604020202020204" pitchFamily="34" charset="0"/>
              <a:buChar char="•"/>
            </a:pPr>
            <a:r>
              <a:rPr lang="en-GB" sz="2800" dirty="0"/>
              <a:t>Characters and Settings</a:t>
            </a:r>
          </a:p>
          <a:p>
            <a:pPr marL="457200" indent="-457200">
              <a:buFont typeface="Arial" panose="020B0604020202020204" pitchFamily="34" charset="0"/>
              <a:buChar char="•"/>
            </a:pPr>
            <a:r>
              <a:rPr lang="en-GB" sz="2800" dirty="0"/>
              <a:t>Fiction/non-fiction</a:t>
            </a:r>
          </a:p>
          <a:p>
            <a:pPr marL="457200" indent="-457200">
              <a:buFont typeface="Arial" panose="020B0604020202020204" pitchFamily="34" charset="0"/>
              <a:buChar char="•"/>
            </a:pPr>
            <a:r>
              <a:rPr lang="en-GB" sz="2800" dirty="0"/>
              <a:t>Narrative </a:t>
            </a:r>
          </a:p>
          <a:p>
            <a:pPr marL="457200" indent="-457200">
              <a:buFont typeface="Arial" panose="020B0604020202020204" pitchFamily="34" charset="0"/>
              <a:buChar char="•"/>
            </a:pPr>
            <a:r>
              <a:rPr lang="en-GB" sz="2800" dirty="0"/>
              <a:t>Difference and similarities</a:t>
            </a:r>
          </a:p>
          <a:p>
            <a:pPr marL="457200" indent="-457200">
              <a:buFont typeface="Arial" panose="020B0604020202020204" pitchFamily="34" charset="0"/>
              <a:buChar char="•"/>
            </a:pPr>
            <a:r>
              <a:rPr lang="en-GB" sz="2800" dirty="0"/>
              <a:t>Personal preference</a:t>
            </a:r>
          </a:p>
        </p:txBody>
      </p:sp>
      <p:pic>
        <p:nvPicPr>
          <p:cNvPr id="8" name="Picture 7" descr="Image result for english boo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0097" y="1045374"/>
            <a:ext cx="1593752" cy="1083711"/>
          </a:xfrm>
          <a:prstGeom prst="rect">
            <a:avLst/>
          </a:prstGeom>
          <a:noFill/>
          <a:ln>
            <a:noFill/>
          </a:ln>
        </p:spPr>
      </p:pic>
      <p:sp>
        <p:nvSpPr>
          <p:cNvPr id="9" name="Rectangle 8"/>
          <p:cNvSpPr/>
          <p:nvPr/>
        </p:nvSpPr>
        <p:spPr>
          <a:xfrm>
            <a:off x="5924960" y="1446415"/>
            <a:ext cx="4872013" cy="5262979"/>
          </a:xfrm>
          <a:prstGeom prst="rect">
            <a:avLst/>
          </a:prstGeom>
        </p:spPr>
        <p:txBody>
          <a:bodyPr wrap="square">
            <a:spAutoFit/>
          </a:bodyPr>
          <a:lstStyle/>
          <a:p>
            <a:r>
              <a:rPr lang="en-GB" sz="2800" b="1" dirty="0"/>
              <a:t>Non-fiction</a:t>
            </a:r>
          </a:p>
          <a:p>
            <a:pPr marL="457200" indent="-457200">
              <a:buFont typeface="Arial" panose="020B0604020202020204" pitchFamily="34" charset="0"/>
              <a:buChar char="•"/>
            </a:pPr>
            <a:r>
              <a:rPr lang="en-GB" sz="2800" dirty="0"/>
              <a:t>Recount – personal experience</a:t>
            </a:r>
          </a:p>
          <a:p>
            <a:pPr marL="457200" indent="-457200">
              <a:buFont typeface="Arial" panose="020B0604020202020204" pitchFamily="34" charset="0"/>
              <a:buChar char="•"/>
            </a:pPr>
            <a:r>
              <a:rPr lang="en-GB" sz="2800" dirty="0"/>
              <a:t>Chronological report</a:t>
            </a:r>
          </a:p>
          <a:p>
            <a:pPr marL="457200" indent="-457200">
              <a:buFont typeface="Arial" panose="020B0604020202020204" pitchFamily="34" charset="0"/>
              <a:buChar char="•"/>
            </a:pPr>
            <a:r>
              <a:rPr lang="en-GB" sz="2800" dirty="0"/>
              <a:t>Instructions</a:t>
            </a:r>
          </a:p>
          <a:p>
            <a:r>
              <a:rPr lang="en-GB" sz="2800" b="1" dirty="0"/>
              <a:t>Poetry</a:t>
            </a:r>
            <a:r>
              <a:rPr lang="en-GB" sz="2800" dirty="0"/>
              <a:t> </a:t>
            </a:r>
          </a:p>
          <a:p>
            <a:pPr marL="457200" indent="-457200">
              <a:buFont typeface="Arial" panose="020B0604020202020204" pitchFamily="34" charset="0"/>
              <a:buChar char="•"/>
            </a:pPr>
            <a:r>
              <a:rPr lang="en-GB" sz="2800" dirty="0"/>
              <a:t>Rhyming couplets</a:t>
            </a:r>
          </a:p>
          <a:p>
            <a:pPr marL="457200" indent="-457200">
              <a:buFont typeface="Arial" panose="020B0604020202020204" pitchFamily="34" charset="0"/>
              <a:buChar char="•"/>
            </a:pPr>
            <a:r>
              <a:rPr lang="en-GB" sz="2800" dirty="0"/>
              <a:t>Acrostic </a:t>
            </a:r>
          </a:p>
          <a:p>
            <a:r>
              <a:rPr lang="en-GB" sz="2800" b="1" dirty="0"/>
              <a:t>Fiction </a:t>
            </a:r>
          </a:p>
          <a:p>
            <a:pPr marL="457200" indent="-457200">
              <a:buFont typeface="Arial" panose="020B0604020202020204" pitchFamily="34" charset="0"/>
              <a:buChar char="•"/>
            </a:pPr>
            <a:r>
              <a:rPr lang="en-GB" sz="2800" dirty="0"/>
              <a:t>Realistic</a:t>
            </a:r>
          </a:p>
          <a:p>
            <a:pPr marL="457200" indent="-457200">
              <a:buFont typeface="Arial" panose="020B0604020202020204" pitchFamily="34" charset="0"/>
              <a:buChar char="•"/>
            </a:pPr>
            <a:r>
              <a:rPr lang="en-GB" sz="2800" dirty="0"/>
              <a:t>Fantasy </a:t>
            </a:r>
          </a:p>
          <a:p>
            <a:endParaRPr lang="en-GB" sz="2800" dirty="0"/>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bwMode="auto">
          <a:xfrm>
            <a:off x="665528" y="560370"/>
            <a:ext cx="1123414" cy="1123414"/>
          </a:xfrm>
          <a:prstGeom prst="rect">
            <a:avLst/>
          </a:prstGeom>
          <a:noFill/>
          <a:ln>
            <a:noFill/>
          </a:ln>
        </p:spPr>
      </p:pic>
    </p:spTree>
    <p:extLst>
      <p:ext uri="{BB962C8B-B14F-4D97-AF65-F5344CB8AC3E}">
        <p14:creationId xmlns:p14="http://schemas.microsoft.com/office/powerpoint/2010/main" val="138407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6010</TotalTime>
  <Words>940</Words>
  <Application>Microsoft Office PowerPoint</Application>
  <PresentationFormat>Widescreen</PresentationFormat>
  <Paragraphs>95</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inherit</vt:lpstr>
      <vt:lpstr>Nunito</vt:lpstr>
      <vt:lpstr>XCCW Joined 12a</vt:lpstr>
      <vt:lpstr>Office Theme</vt:lpstr>
      <vt:lpstr>Welcome to</vt:lpstr>
      <vt:lpstr>School Mission Statement</vt:lpstr>
      <vt:lpstr> Class teacher -  Miss Dozie Support staff – Mrs Paul, Mrs Hindle and Miss Victoria (1:1)  Phonics teachers vary depending on your child’s phonics group </vt:lpstr>
      <vt:lpstr> </vt:lpstr>
      <vt:lpstr> </vt:lpstr>
      <vt:lpstr>Class Timetable</vt:lpstr>
      <vt:lpstr>What we are doing in Class 1     </vt:lpstr>
      <vt:lpstr>Religious Education in Year 1     </vt:lpstr>
      <vt:lpstr>English Year 1 </vt:lpstr>
      <vt:lpstr>PowerPoint Presentation</vt:lpstr>
      <vt:lpstr>PowerPoint Presentation</vt:lpstr>
      <vt:lpstr>End of Year 1 Expectations</vt:lpstr>
      <vt:lpstr>End of Year 1 Expectations</vt:lpstr>
      <vt:lpstr>PE in Year 1   </vt:lpstr>
      <vt:lpstr>Behaviour in Year 1 </vt:lpstr>
      <vt:lpstr>Home Learning in Year 1</vt:lpstr>
      <vt:lpstr>Supporting your child at home in Year 1 </vt:lpstr>
      <vt:lpstr>Thank you for your time </vt:lpstr>
    </vt:vector>
  </TitlesOfParts>
  <Company>SMPP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Louise Fleming</dc:creator>
  <cp:lastModifiedBy>Breda O'Sullivan</cp:lastModifiedBy>
  <cp:revision>90</cp:revision>
  <dcterms:created xsi:type="dcterms:W3CDTF">2019-09-03T08:45:39Z</dcterms:created>
  <dcterms:modified xsi:type="dcterms:W3CDTF">2025-01-22T10:52:03Z</dcterms:modified>
</cp:coreProperties>
</file>