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2" r:id="rId9"/>
    <p:sldId id="271" r:id="rId10"/>
    <p:sldId id="261" r:id="rId11"/>
    <p:sldId id="270" r:id="rId12"/>
    <p:sldId id="260" r:id="rId13"/>
    <p:sldId id="263" r:id="rId14"/>
    <p:sldId id="264" r:id="rId15"/>
    <p:sldId id="265" r:id="rId16"/>
    <p:sldId id="269" r:id="rId17"/>
    <p:sldId id="266" r:id="rId18"/>
    <p:sldId id="267" r:id="rId19"/>
    <p:sldId id="26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678E89-D7C2-B221-B206-23BAEDE7F7C6}" v="15" dt="2025-02-14T10:28:06.1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051F1-618F-4B5C-ABBC-ADB910F89E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B6D9B5-7E0E-4140-8CAC-9142BD6258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F07316-D786-4D02-86FF-6ECCB4144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B779-013B-462C-A9D8-12F9E3732CFF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31977B-64DB-4B70-A4AD-ED5E51863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3EDCD3-8B4C-4AC9-B340-CE0A92CCD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27DD1-6DFE-4DB7-A470-777E8EBD69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363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695D0-B0E8-47CD-BF1E-FB61F33DB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465161-C305-4A59-9ED0-501AFFB81F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12EBA-B70F-45B5-8445-23B6860A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B779-013B-462C-A9D8-12F9E3732CFF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30DE1B-8DD0-466C-8D65-860496EA3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61186E-15E2-4AED-8F44-739169D06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27DD1-6DFE-4DB7-A470-777E8EBD69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7412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32C8E-3095-42AD-AF90-4EB0554EF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00CE8E-38CD-416B-B11B-4EE5A1AB1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4B6F3-0E06-4A88-AAD2-F0AFE610E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B779-013B-462C-A9D8-12F9E3732CFF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190484-A69B-4A27-947C-01DB737A6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C2C6D-4791-4649-B157-39E6B92E5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27DD1-6DFE-4DB7-A470-777E8EBD69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461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066F2-C33A-4161-A0F3-3E54E9B15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93A88-EBB9-4D30-A497-516CD0B634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11B944-363E-4D93-9804-1EE78D1B1C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CE8867-1380-41B3-8357-8D9543F92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B779-013B-462C-A9D8-12F9E3732CFF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673D1C-807C-452A-957F-55C82B4C9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C3268C-BF23-45E6-BF8A-9B3BBB1DE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27DD1-6DFE-4DB7-A470-777E8EBD69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7625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D5577-1C24-4951-9B70-069125A3F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8B830A-BD0A-41E7-A1E2-339CD2C7FD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66B4D6-B312-4BCB-963E-3FDCD535B0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EE863B-DF01-453C-BDF8-888D68C5F7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40678A-756C-4A8F-988A-C57699318D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220CCF-4E9B-4FEB-9F31-8306D20CE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B779-013B-462C-A9D8-12F9E3732CFF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5ABD82-11E6-4AF3-9E13-840207731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0BF484-59F8-4A0D-9463-CD4DFA4F7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27DD1-6DFE-4DB7-A470-777E8EBD69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311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238C3-1870-4E6E-AD2B-F6A544F32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F4D4F6-EA6D-4CD8-882B-7B3F28C78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B779-013B-462C-A9D8-12F9E3732CFF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A2075D-9BFC-447A-888B-2107035D3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C733F4-7CCD-440B-9EEA-01A43A39E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27DD1-6DFE-4DB7-A470-777E8EBD69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816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032448-2191-4ED1-A710-B55816ED1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B779-013B-462C-A9D8-12F9E3732CFF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E8EAF9-515A-43FC-B7B8-82138A9B0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6B2170-7D3E-453B-BAEA-3E69D2CCA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27DD1-6DFE-4DB7-A470-777E8EBD69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603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006CB-5E63-4A05-8AF0-9A2B7245E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1D7C0-CD19-4A2A-863E-8CD5FD28E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B5A562-59DF-4A0B-84CD-C2FBA343B0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D77A87-1B54-47E3-A50D-89D991797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B779-013B-462C-A9D8-12F9E3732CFF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7E20D0-39F8-4D31-94EF-402830957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D0C2F-F9E4-4A34-A8C4-D4C50828F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27DD1-6DFE-4DB7-A470-777E8EBD69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214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B4CFA-80E7-41DA-A327-0208A41D1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CE9040-6C47-4BF3-82C4-2172D5E9A3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31FDE2-FD0E-4F36-9D5F-79EE9752C2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CE2D44-51DF-4A58-8834-B960693E0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B779-013B-462C-A9D8-12F9E3732CFF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065FDC-ECC1-439B-B6D1-42A2ACF7D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70404-5137-45B9-B814-9F02AD21E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27DD1-6DFE-4DB7-A470-777E8EBD69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868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5D595-69CC-4B18-AB07-0F3658D59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9A0052-56A2-4A21-B2DB-578FC9D0F9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AF035-B4D0-4EDA-8815-FC1866331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B779-013B-462C-A9D8-12F9E3732CFF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BEEFE-3769-4B3B-8539-2F23B66CB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E800D2-6071-411F-AA1C-B5CE50717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27DD1-6DFE-4DB7-A470-777E8EBD69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6023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973F50-A289-4CF5-9874-22EAFBD579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AA876E-D8D0-4E50-87C8-2731E6EC3D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9A4AE8-5D75-4FE7-8C89-0D38885B8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B779-013B-462C-A9D8-12F9E3732CFF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6054EC-32C6-4D75-A7E9-E284A614B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07B42D-F22B-4F84-B23F-7179579F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27DD1-6DFE-4DB7-A470-777E8EBD69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907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656109-226C-48A7-AD3C-D12DFD759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D83980-AE3A-4CCD-B06C-4E91E2764E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913CF7-0BA9-4D22-AA6D-763BED39CE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8B779-013B-462C-A9D8-12F9E3732CFF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9C9FC0-1710-4273-ACDA-CA3C2CDEF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CEA145-1DE8-46D5-81C4-4F59A31025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27DD1-6DFE-4DB7-A470-777E8EBD69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000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hyperlink" Target="https://www.pendarren.org/home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ED5A8D-66D5-4B46-BA6A-D1A87C538198}"/>
              </a:ext>
            </a:extLst>
          </p:cNvPr>
          <p:cNvSpPr/>
          <p:nvPr/>
        </p:nvSpPr>
        <p:spPr>
          <a:xfrm>
            <a:off x="1545825" y="431349"/>
            <a:ext cx="8891237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Federation of St Paul 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GB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 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Martin of </a:t>
            </a:r>
            <a:r>
              <a:rPr lang="en-GB" sz="32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Porres</a:t>
            </a: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Catholic Primary Schools </a:t>
            </a:r>
          </a:p>
          <a:p>
            <a:pPr algn="ctr"/>
            <a:endParaRPr lang="en-GB" sz="3200" b="1" u="sng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GB" sz="3200" b="1" u="sng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4400" b="1" dirty="0">
                <a:latin typeface="Calibri" panose="020F0502020204030204" pitchFamily="34" charset="0"/>
                <a:cs typeface="Times New Roman" panose="02020603050405020304" pitchFamily="18" charset="0"/>
              </a:rPr>
              <a:t>YEAR 6 </a:t>
            </a:r>
            <a:r>
              <a:rPr lang="en-GB" sz="4400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RESIDENTIAL </a:t>
            </a:r>
            <a:r>
              <a:rPr lang="en-GB" sz="4400" b="1" dirty="0">
                <a:latin typeface="Calibri" panose="020F0502020204030204" pitchFamily="34" charset="0"/>
                <a:cs typeface="Times New Roman" panose="02020603050405020304" pitchFamily="18" charset="0"/>
              </a:rPr>
              <a:t>TRIP</a:t>
            </a:r>
            <a:endParaRPr lang="en-GB" sz="4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85CEDE-056C-4903-8F50-6CC20DDFCF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8126" y="238048"/>
            <a:ext cx="1001900" cy="1001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A5EDF6-8893-453B-9E81-93189AFF9D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97" y="337833"/>
            <a:ext cx="1047393" cy="10473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4FFFFD-3A03-43BE-B81D-1AA5FB1E1E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8538" y="3411947"/>
            <a:ext cx="3817830" cy="2859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980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85CEDE-056C-4903-8F50-6CC20DDFCF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023" y="274910"/>
            <a:ext cx="936000" cy="936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A5EDF6-8893-453B-9E81-93189AFF9D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62" y="285977"/>
            <a:ext cx="924933" cy="9249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838AF52-FC5F-4674-B5B8-F4A61FC844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4770" y="285977"/>
            <a:ext cx="9465278" cy="8351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622DA6-CEB5-44A4-94EB-016C5C3D13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5122" y="1566086"/>
            <a:ext cx="2696901" cy="4045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283862" y="772606"/>
            <a:ext cx="919846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b="1" dirty="0" smtClean="0"/>
          </a:p>
          <a:p>
            <a:endParaRPr lang="en-GB" b="1" dirty="0" smtClean="0"/>
          </a:p>
          <a:p>
            <a:r>
              <a:rPr lang="en-GB" b="1" dirty="0" smtClean="0"/>
              <a:t>Personal Development</a:t>
            </a:r>
            <a:endParaRPr lang="en-GB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Independence: </a:t>
            </a:r>
            <a:r>
              <a:rPr lang="en-GB" dirty="0" smtClean="0"/>
              <a:t>packing / organising / being responsible / managing their own time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Confidence: new activities / being away from home / builds resilience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Teamwork</a:t>
            </a:r>
            <a:r>
              <a:rPr lang="en-GB" dirty="0"/>
              <a:t>: Pupils learn to cooperate, share, and solve </a:t>
            </a:r>
            <a:r>
              <a:rPr lang="en-GB" dirty="0" smtClean="0"/>
              <a:t>problems</a:t>
            </a:r>
          </a:p>
          <a:p>
            <a:endParaRPr lang="en-GB" b="1" dirty="0" smtClean="0"/>
          </a:p>
          <a:p>
            <a:r>
              <a:rPr lang="en-GB" b="1" dirty="0" smtClean="0"/>
              <a:t>Social </a:t>
            </a:r>
            <a:r>
              <a:rPr lang="en-GB" b="1" dirty="0"/>
              <a:t>Skills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Strengthens </a:t>
            </a:r>
            <a:r>
              <a:rPr lang="en-GB" dirty="0" smtClean="0"/>
              <a:t>friendships / make new friends</a:t>
            </a: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Encourages </a:t>
            </a:r>
            <a:r>
              <a:rPr lang="en-GB" dirty="0" smtClean="0"/>
              <a:t>empathy / communication / respect </a:t>
            </a:r>
            <a:r>
              <a:rPr lang="en-GB" dirty="0"/>
              <a:t>for others in a shared </a:t>
            </a:r>
            <a:r>
              <a:rPr lang="en-GB" dirty="0" smtClean="0"/>
              <a:t>environment</a:t>
            </a:r>
          </a:p>
          <a:p>
            <a:endParaRPr lang="en-GB" dirty="0"/>
          </a:p>
          <a:p>
            <a:r>
              <a:rPr lang="en-GB" b="1" dirty="0" smtClean="0"/>
              <a:t>Learning </a:t>
            </a:r>
            <a:r>
              <a:rPr lang="en-GB" b="1" dirty="0"/>
              <a:t>Beyond the Classroom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Links to subjects like geography, science, and PE through </a:t>
            </a:r>
            <a:r>
              <a:rPr lang="en-GB" dirty="0" smtClean="0"/>
              <a:t>outdoor and adventurous activities</a:t>
            </a: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Encourages curiosity, problem-solving, and real-world learning experiences.</a:t>
            </a:r>
          </a:p>
          <a:p>
            <a:endParaRPr lang="en-GB" b="1" dirty="0" smtClean="0"/>
          </a:p>
          <a:p>
            <a:r>
              <a:rPr lang="en-GB" b="1" dirty="0" smtClean="0"/>
              <a:t>Wellbeing </a:t>
            </a:r>
            <a:r>
              <a:rPr lang="en-GB" b="1" dirty="0"/>
              <a:t>and </a:t>
            </a:r>
            <a:r>
              <a:rPr lang="en-GB" b="1" dirty="0" smtClean="0"/>
              <a:t>Fun</a:t>
            </a:r>
            <a:endParaRPr lang="en-GB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Provides a break from routine and screens, giving children time in nature.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Promotes physical activity, adventure, and a sense of </a:t>
            </a:r>
            <a:r>
              <a:rPr lang="en-GB" dirty="0" smtClean="0"/>
              <a:t>achievement.</a:t>
            </a:r>
          </a:p>
          <a:p>
            <a:endParaRPr lang="en-GB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 smtClean="0"/>
              <a:t>Transition </a:t>
            </a:r>
            <a:r>
              <a:rPr lang="en-GB" b="1" dirty="0"/>
              <a:t>to Secondary School</a:t>
            </a:r>
          </a:p>
          <a:p>
            <a:r>
              <a:rPr lang="en-GB" dirty="0"/>
              <a:t>H</a:t>
            </a:r>
            <a:r>
              <a:rPr lang="en-GB" dirty="0" smtClean="0"/>
              <a:t>elp </a:t>
            </a:r>
            <a:r>
              <a:rPr lang="en-GB" dirty="0"/>
              <a:t>pupils build confidence and social maturity before starting secondary school.</a:t>
            </a:r>
          </a:p>
        </p:txBody>
      </p:sp>
    </p:spTree>
    <p:extLst>
      <p:ext uri="{BB962C8B-B14F-4D97-AF65-F5344CB8AC3E}">
        <p14:creationId xmlns:p14="http://schemas.microsoft.com/office/powerpoint/2010/main" val="33873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85CEDE-056C-4903-8F50-6CC20DDFCF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422" y="251591"/>
            <a:ext cx="925200" cy="925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A5EDF6-8893-453B-9E81-93189AFF9D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75" y="251858"/>
            <a:ext cx="924933" cy="9249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185D7C2-A78E-4497-9319-3514C59F97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7453" y="251591"/>
            <a:ext cx="9116224" cy="11093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4E9159-4626-4F00-B6FC-859F0B7F410B}"/>
              </a:ext>
            </a:extLst>
          </p:cNvPr>
          <p:cNvSpPr txBox="1"/>
          <p:nvPr/>
        </p:nvSpPr>
        <p:spPr>
          <a:xfrm>
            <a:off x="6065565" y="1760133"/>
            <a:ext cx="584521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0070C0"/>
                </a:solidFill>
              </a:rPr>
              <a:t>St </a:t>
            </a:r>
            <a:r>
              <a:rPr lang="en-GB" sz="3200" b="1" dirty="0">
                <a:solidFill>
                  <a:srgbClr val="0070C0"/>
                </a:solidFill>
              </a:rPr>
              <a:t>Martin </a:t>
            </a:r>
            <a:r>
              <a:rPr lang="en-GB" sz="3200" b="1" dirty="0" err="1">
                <a:solidFill>
                  <a:srgbClr val="0070C0"/>
                </a:solidFill>
              </a:rPr>
              <a:t>Porres</a:t>
            </a:r>
            <a:r>
              <a:rPr lang="en-GB" sz="3200" b="1" dirty="0">
                <a:solidFill>
                  <a:srgbClr val="0070C0"/>
                </a:solidFill>
              </a:rPr>
              <a:t> Primary School:</a:t>
            </a:r>
          </a:p>
          <a:p>
            <a:pPr algn="ctr"/>
            <a:r>
              <a:rPr lang="en-GB" sz="3200" dirty="0" smtClean="0">
                <a:solidFill>
                  <a:srgbClr val="0070C0"/>
                </a:solidFill>
              </a:rPr>
              <a:t>Andrea Smith / Fran Mahon</a:t>
            </a:r>
            <a:endParaRPr lang="en-GB" sz="3200" dirty="0">
              <a:solidFill>
                <a:srgbClr val="0070C0"/>
              </a:solidFill>
            </a:endParaRPr>
          </a:p>
          <a:p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79D18B-E0DB-4FA7-8D46-5926589D03DA}"/>
              </a:ext>
            </a:extLst>
          </p:cNvPr>
          <p:cNvSpPr txBox="1"/>
          <p:nvPr/>
        </p:nvSpPr>
        <p:spPr>
          <a:xfrm>
            <a:off x="261775" y="1760133"/>
            <a:ext cx="638009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St </a:t>
            </a:r>
            <a:r>
              <a:rPr lang="en-GB" sz="3200" b="1" dirty="0">
                <a:solidFill>
                  <a:srgbClr val="FF0000"/>
                </a:solidFill>
              </a:rPr>
              <a:t>Paul’s Primary School:</a:t>
            </a:r>
          </a:p>
          <a:p>
            <a:pPr algn="ctr"/>
            <a:r>
              <a:rPr lang="en-GB" sz="3200" dirty="0" smtClean="0">
                <a:solidFill>
                  <a:srgbClr val="FF0000"/>
                </a:solidFill>
              </a:rPr>
              <a:t>Rob </a:t>
            </a:r>
            <a:r>
              <a:rPr lang="en-GB" sz="3200" dirty="0" err="1" smtClean="0">
                <a:solidFill>
                  <a:srgbClr val="FF0000"/>
                </a:solidFill>
              </a:rPr>
              <a:t>Myrvold</a:t>
            </a:r>
            <a:r>
              <a:rPr lang="en-GB" sz="3200" dirty="0" smtClean="0">
                <a:solidFill>
                  <a:srgbClr val="FF0000"/>
                </a:solidFill>
              </a:rPr>
              <a:t> – Group Lead</a:t>
            </a:r>
          </a:p>
          <a:p>
            <a:pPr algn="ctr"/>
            <a:r>
              <a:rPr lang="en-GB" sz="3200" dirty="0" smtClean="0">
                <a:solidFill>
                  <a:srgbClr val="FF0000"/>
                </a:solidFill>
              </a:rPr>
              <a:t>Eliz Yusuf – </a:t>
            </a:r>
            <a:r>
              <a:rPr lang="en-GB" sz="3200" dirty="0" err="1" smtClean="0">
                <a:solidFill>
                  <a:srgbClr val="FF0000"/>
                </a:solidFill>
              </a:rPr>
              <a:t>Yr</a:t>
            </a:r>
            <a:r>
              <a:rPr lang="en-GB" sz="3200" dirty="0" smtClean="0">
                <a:solidFill>
                  <a:srgbClr val="FF0000"/>
                </a:solidFill>
              </a:rPr>
              <a:t> 4 Teacher</a:t>
            </a:r>
          </a:p>
          <a:p>
            <a:pPr algn="ctr"/>
            <a:r>
              <a:rPr lang="en-GB" sz="3200" dirty="0" smtClean="0">
                <a:solidFill>
                  <a:srgbClr val="FF0000"/>
                </a:solidFill>
              </a:rPr>
              <a:t>Kevin Butler – </a:t>
            </a:r>
            <a:r>
              <a:rPr lang="en-GB" sz="3200" dirty="0" err="1" smtClean="0">
                <a:solidFill>
                  <a:srgbClr val="FF0000"/>
                </a:solidFill>
              </a:rPr>
              <a:t>Yr</a:t>
            </a:r>
            <a:r>
              <a:rPr lang="en-GB" sz="3200" dirty="0" smtClean="0">
                <a:solidFill>
                  <a:srgbClr val="FF0000"/>
                </a:solidFill>
              </a:rPr>
              <a:t> 6 TA</a:t>
            </a:r>
          </a:p>
          <a:p>
            <a:pPr algn="ctr"/>
            <a:r>
              <a:rPr lang="en-GB" sz="3200" dirty="0" smtClean="0">
                <a:solidFill>
                  <a:srgbClr val="FF0000"/>
                </a:solidFill>
              </a:rPr>
              <a:t>Maggie Shook – EYFS Practitioner</a:t>
            </a:r>
            <a:endParaRPr lang="en-GB" sz="32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8979" y="3360140"/>
            <a:ext cx="3675057" cy="241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72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85CEDE-056C-4903-8F50-6CC20DDFCF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168" y="251858"/>
            <a:ext cx="936000" cy="936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A5EDF6-8893-453B-9E81-93189AFF9D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80" y="295214"/>
            <a:ext cx="924933" cy="9249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4E9159-4626-4F00-B6FC-859F0B7F410B}"/>
              </a:ext>
            </a:extLst>
          </p:cNvPr>
          <p:cNvSpPr txBox="1"/>
          <p:nvPr/>
        </p:nvSpPr>
        <p:spPr>
          <a:xfrm>
            <a:off x="1263535" y="2120667"/>
            <a:ext cx="96344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Monday </a:t>
            </a:r>
            <a:r>
              <a:rPr lang="en-GB" sz="3200" dirty="0" smtClean="0"/>
              <a:t>9</a:t>
            </a:r>
            <a:r>
              <a:rPr lang="en-GB" sz="3200" baseline="30000" dirty="0" smtClean="0"/>
              <a:t>th</a:t>
            </a:r>
            <a:r>
              <a:rPr lang="en-GB" sz="3200" dirty="0" smtClean="0"/>
              <a:t> November </a:t>
            </a:r>
            <a:r>
              <a:rPr lang="en-GB" sz="3200" dirty="0"/>
              <a:t>– Friday </a:t>
            </a:r>
            <a:r>
              <a:rPr lang="en-GB" sz="3200" dirty="0" smtClean="0"/>
              <a:t>13</a:t>
            </a:r>
            <a:r>
              <a:rPr lang="en-GB" sz="3200" baseline="30000" dirty="0" smtClean="0"/>
              <a:t>th</a:t>
            </a:r>
            <a:r>
              <a:rPr lang="en-GB" sz="3200" dirty="0" smtClean="0"/>
              <a:t> November </a:t>
            </a:r>
            <a:r>
              <a:rPr lang="en-GB" sz="3200" dirty="0" smtClean="0"/>
              <a:t>2026</a:t>
            </a:r>
            <a:endParaRPr lang="en-GB" sz="3200" dirty="0"/>
          </a:p>
          <a:p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98063B-74B0-4728-A968-EA1AF2CF41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4042" y="295214"/>
            <a:ext cx="6991644" cy="130699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16C2B6A-D7A5-43A0-B7FA-B6E906B1BD63}"/>
              </a:ext>
            </a:extLst>
          </p:cNvPr>
          <p:cNvSpPr txBox="1"/>
          <p:nvPr/>
        </p:nvSpPr>
        <p:spPr>
          <a:xfrm>
            <a:off x="2194255" y="2982441"/>
            <a:ext cx="733379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 School departure and pick-up time: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rgbClr val="FF0000"/>
                </a:solidFill>
              </a:rPr>
              <a:t>Departing from the school on Monday </a:t>
            </a:r>
            <a:r>
              <a:rPr lang="en-GB" altLang="en-US" sz="2000" dirty="0" smtClean="0">
                <a:solidFill>
                  <a:srgbClr val="FF0000"/>
                </a:solidFill>
              </a:rPr>
              <a:t>7:30 </a:t>
            </a:r>
            <a:r>
              <a:rPr lang="en-GB" altLang="en-US" sz="2000" dirty="0">
                <a:solidFill>
                  <a:srgbClr val="FF0000"/>
                </a:solidFill>
              </a:rPr>
              <a:t>and 8:00 am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2000" b="1" dirty="0" smtClean="0">
              <a:solidFill>
                <a:srgbClr val="FF0000"/>
              </a:solidFill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b="1" dirty="0" smtClean="0">
                <a:solidFill>
                  <a:srgbClr val="FF0000"/>
                </a:solidFill>
              </a:rPr>
              <a:t>Children </a:t>
            </a:r>
            <a:r>
              <a:rPr lang="en-GB" altLang="en-US" sz="2000" b="1" dirty="0">
                <a:solidFill>
                  <a:srgbClr val="FF0000"/>
                </a:solidFill>
              </a:rPr>
              <a:t>need to arrive in school </a:t>
            </a:r>
            <a:r>
              <a:rPr lang="en-GB" altLang="en-US" sz="2000" b="1" dirty="0" smtClean="0">
                <a:solidFill>
                  <a:srgbClr val="FF0000"/>
                </a:solidFill>
              </a:rPr>
              <a:t>15 minutes before pick up.</a:t>
            </a:r>
            <a:endParaRPr lang="en-GB" altLang="en-US" sz="2000" b="1" dirty="0">
              <a:solidFill>
                <a:srgbClr val="FF0000"/>
              </a:solidFill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2000" dirty="0" smtClean="0">
              <a:solidFill>
                <a:srgbClr val="FF0000"/>
              </a:solidFill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 smtClean="0">
                <a:solidFill>
                  <a:srgbClr val="FF0000"/>
                </a:solidFill>
              </a:rPr>
              <a:t>Arriving </a:t>
            </a:r>
            <a:r>
              <a:rPr lang="en-GB" altLang="en-US" sz="2000" dirty="0">
                <a:solidFill>
                  <a:srgbClr val="FF0000"/>
                </a:solidFill>
              </a:rPr>
              <a:t>back to school on </a:t>
            </a:r>
            <a:r>
              <a:rPr lang="en-GB" altLang="en-US" sz="2000" dirty="0" smtClean="0">
                <a:solidFill>
                  <a:srgbClr val="FF0000"/>
                </a:solidFill>
              </a:rPr>
              <a:t>Friday at approximately 5:00 – 5:30 pm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202B4B-5E83-4EE5-B97E-E8462CFFEFEC}"/>
              </a:ext>
            </a:extLst>
          </p:cNvPr>
          <p:cNvSpPr txBox="1"/>
          <p:nvPr/>
        </p:nvSpPr>
        <p:spPr>
          <a:xfrm>
            <a:off x="1643057" y="5317470"/>
            <a:ext cx="98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*A text message will be sent to parents/carers near the arrival </a:t>
            </a:r>
            <a:r>
              <a:rPr lang="en-GB" dirty="0" smtClean="0"/>
              <a:t>time back at school </a:t>
            </a:r>
            <a:r>
              <a:rPr lang="en-GB" dirty="0"/>
              <a:t>on </a:t>
            </a:r>
            <a:r>
              <a:rPr lang="en-GB" dirty="0" smtClean="0"/>
              <a:t>Friday.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3930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85CEDE-056C-4903-8F50-6CC20DDFCF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7499" y="282731"/>
            <a:ext cx="936000" cy="936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A5EDF6-8893-453B-9E81-93189AFF9D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15" y="293798"/>
            <a:ext cx="924933" cy="9249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4E9159-4626-4F00-B6FC-859F0B7F410B}"/>
              </a:ext>
            </a:extLst>
          </p:cNvPr>
          <p:cNvSpPr txBox="1"/>
          <p:nvPr/>
        </p:nvSpPr>
        <p:spPr>
          <a:xfrm>
            <a:off x="365364" y="1953434"/>
            <a:ext cx="1149261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b="1" dirty="0"/>
              <a:t>The location: </a:t>
            </a:r>
            <a:r>
              <a:rPr lang="en-GB" sz="2800" b="1" dirty="0" smtClean="0"/>
              <a:t> </a:t>
            </a:r>
            <a:r>
              <a:rPr lang="en-GB" sz="2800" dirty="0" err="1" smtClean="0"/>
              <a:t>Pendarren</a:t>
            </a:r>
            <a:r>
              <a:rPr lang="en-GB" sz="2800" dirty="0" smtClean="0"/>
              <a:t> </a:t>
            </a:r>
            <a:r>
              <a:rPr lang="en-GB" sz="2800" dirty="0"/>
              <a:t>House,</a:t>
            </a:r>
            <a:r>
              <a:rPr lang="en-GB" sz="2800" i="0" dirty="0">
                <a:effectLst/>
              </a:rPr>
              <a:t> </a:t>
            </a:r>
            <a:r>
              <a:rPr lang="en-GB" sz="2800" i="0" dirty="0" err="1">
                <a:effectLst/>
              </a:rPr>
              <a:t>Llangenny</a:t>
            </a:r>
            <a:r>
              <a:rPr lang="en-GB" sz="2800" i="0" dirty="0">
                <a:effectLst/>
              </a:rPr>
              <a:t>, </a:t>
            </a:r>
            <a:r>
              <a:rPr lang="en-GB" sz="2800" i="0" dirty="0" err="1">
                <a:effectLst/>
              </a:rPr>
              <a:t>Crickhowell</a:t>
            </a:r>
            <a:r>
              <a:rPr lang="en-GB" sz="2800" i="0" dirty="0">
                <a:effectLst/>
              </a:rPr>
              <a:t> NP8 1HE</a:t>
            </a:r>
            <a:endParaRPr lang="en-GB" sz="20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>
              <a:defRPr/>
            </a:pPr>
            <a:endParaRPr lang="en-GB" sz="2000" dirty="0" smtClean="0">
              <a:solidFill>
                <a:schemeClr val="tx1">
                  <a:lumMod val="90000"/>
                  <a:lumOff val="10000"/>
                </a:schemeClr>
              </a:solidFill>
              <a:hlinkClick r:id="rId4"/>
            </a:endParaRPr>
          </a:p>
          <a:p>
            <a:pPr>
              <a:defRPr/>
            </a:pPr>
            <a:r>
              <a:rPr lang="en-GB" sz="2000" u="sng" dirty="0" smtClean="0">
                <a:hlinkClick r:id="rId4"/>
              </a:rPr>
              <a:t>https</a:t>
            </a:r>
            <a:r>
              <a:rPr lang="en-GB" sz="2000" u="sng" dirty="0">
                <a:hlinkClick r:id="rId4"/>
              </a:rPr>
              <a:t>://www.pendarren.org/home</a:t>
            </a:r>
          </a:p>
          <a:p>
            <a:pPr>
              <a:defRPr/>
            </a:pPr>
            <a:endParaRPr lang="en-GB" sz="20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The </a:t>
            </a:r>
            <a:r>
              <a:rPr lang="en-GB" sz="20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sleeping arrangements will be organised by the class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teachers and the children will learn who they in the rooms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with on arrival</a:t>
            </a:r>
            <a:r>
              <a:rPr lang="en-GB" sz="20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.  The children are sleeping in the main house.</a:t>
            </a:r>
            <a:endParaRPr lang="en-GB" sz="20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20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20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i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*We understand that sleeping arrangements can cause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i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a worry for your child and we explained to the students that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i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each of them will have at least one good friend in the room.</a:t>
            </a:r>
            <a:r>
              <a:rPr lang="en-GB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Twinkl" pitchFamily="50" charset="0"/>
              </a:rPr>
              <a:t/>
            </a:r>
            <a:br>
              <a:rPr lang="en-GB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Twinkl" pitchFamily="50" charset="0"/>
              </a:rPr>
            </a:b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88EE8F-4299-48EC-9E96-60AE5412CF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8957" y="293798"/>
            <a:ext cx="8725433" cy="10116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E47E65-7EBC-449B-8295-C7E7739B0C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01501" y="2888033"/>
            <a:ext cx="4463998" cy="33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46957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85CEDE-056C-4903-8F50-6CC20DDFCF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7499" y="282731"/>
            <a:ext cx="936000" cy="936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A5EDF6-8893-453B-9E81-93189AFF9D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15" y="293798"/>
            <a:ext cx="924933" cy="9249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F88EE8F-4299-48EC-9E96-60AE5412CF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8957" y="293798"/>
            <a:ext cx="8725433" cy="10116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3979" y="2002376"/>
            <a:ext cx="9843520" cy="3904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193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5183C0-764D-45ED-B20B-B17DBC2068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62BC75-FD89-4D2A-94F5-D5848053F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492" y="875000"/>
            <a:ext cx="11835016" cy="58118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A5EDF6-8893-453B-9E81-93189AFF9D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33" y="173725"/>
            <a:ext cx="924933" cy="9249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85CEDE-056C-4903-8F50-6CC20DDFCF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800" y="173725"/>
            <a:ext cx="936000" cy="93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46763" y="173725"/>
            <a:ext cx="5449455" cy="523220"/>
          </a:xfrm>
          <a:prstGeom prst="rect">
            <a:avLst/>
          </a:prstGeom>
          <a:solidFill>
            <a:srgbClr val="FF99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Location and Journey</a:t>
            </a:r>
            <a:endParaRPr lang="en-GB" sz="2800" b="1" i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054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85CEDE-056C-4903-8F50-6CC20DDFCF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132" y="229171"/>
            <a:ext cx="835172" cy="8351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A5EDF6-8893-453B-9E81-93189AFF9D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93" y="278710"/>
            <a:ext cx="924933" cy="924933"/>
          </a:xfrm>
          <a:prstGeom prst="rect">
            <a:avLst/>
          </a:prstGeom>
        </p:spPr>
      </p:pic>
      <p:sp>
        <p:nvSpPr>
          <p:cNvPr id="3" name="AutoShape 2" descr="First Aid at Work: Regulations an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4" descr="First Aid at Work: Regulations and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1886803" y="267736"/>
            <a:ext cx="8499252" cy="646331"/>
          </a:xfrm>
          <a:prstGeom prst="rect">
            <a:avLst/>
          </a:prstGeom>
          <a:solidFill>
            <a:srgbClr val="FF9900"/>
          </a:solidFill>
        </p:spPr>
        <p:txBody>
          <a:bodyPr wrap="square" rtlCol="0">
            <a:spAutoFit/>
          </a:bodyPr>
          <a:lstStyle/>
          <a:p>
            <a:r>
              <a:rPr lang="en-GB" sz="3600" b="1" dirty="0"/>
              <a:t>      </a:t>
            </a:r>
            <a:r>
              <a:rPr lang="en-GB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What </a:t>
            </a:r>
            <a:r>
              <a:rPr lang="en-GB" sz="3600" b="1" dirty="0">
                <a:solidFill>
                  <a:schemeClr val="bg1"/>
                </a:solidFill>
                <a:latin typeface="Comic Sans MS" panose="030F0702030302020204" pitchFamily="66" charset="0"/>
              </a:rPr>
              <a:t>to Bring for the Journey?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38259" y="1765779"/>
            <a:ext cx="1057788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Water bottle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A filling snack</a:t>
            </a: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Tissues</a:t>
            </a:r>
          </a:p>
          <a:p>
            <a:endParaRPr lang="en-GB" sz="2800" dirty="0"/>
          </a:p>
          <a:p>
            <a:r>
              <a:rPr lang="en-GB" sz="2800" dirty="0"/>
              <a:t>We will stop at the services, where children will be able to </a:t>
            </a:r>
            <a:r>
              <a:rPr lang="en-GB" sz="2800" dirty="0" smtClean="0"/>
              <a:t>use the toilet and stretch their legs.</a:t>
            </a:r>
            <a:endParaRPr lang="en-GB" sz="2800" dirty="0"/>
          </a:p>
          <a:p>
            <a:endParaRPr lang="en-GB" sz="2800" dirty="0"/>
          </a:p>
          <a:p>
            <a:r>
              <a:rPr lang="en-GB" sz="2800" dirty="0"/>
              <a:t>We will arrive at </a:t>
            </a:r>
            <a:r>
              <a:rPr lang="en-GB" sz="2800" dirty="0" err="1"/>
              <a:t>Pendarren</a:t>
            </a:r>
            <a:r>
              <a:rPr lang="en-GB" sz="2800" dirty="0"/>
              <a:t> for lunch.</a:t>
            </a:r>
          </a:p>
          <a:p>
            <a:endParaRPr lang="en-GB" sz="2800" dirty="0"/>
          </a:p>
          <a:p>
            <a:r>
              <a:rPr lang="en-GB" sz="2800" dirty="0"/>
              <a:t>The journey is approximately 4 hours.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3127" y="4231888"/>
            <a:ext cx="3650116" cy="2054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529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85CEDE-056C-4903-8F50-6CC20DDFCF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9055" y="240791"/>
            <a:ext cx="936000" cy="936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A5EDF6-8893-453B-9E81-93189AFF9D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11" y="251858"/>
            <a:ext cx="924933" cy="9249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54BB1CC-05E2-40D2-8351-8BCAF9147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9031" y="255828"/>
            <a:ext cx="7453937" cy="117621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666" y="1904949"/>
            <a:ext cx="11647044" cy="1945952"/>
          </a:xfrm>
          <a:prstGeom prst="rect">
            <a:avLst/>
          </a:prstGeom>
        </p:spPr>
      </p:pic>
      <p:pic>
        <p:nvPicPr>
          <p:cNvPr id="1026" name="Picture 2" descr="Reinventing Lunchtimes - How to Make School Meals Mindful Pt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448" y="4102133"/>
            <a:ext cx="5640070" cy="23420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771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85CEDE-056C-4903-8F50-6CC20DDFCF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168" y="251858"/>
            <a:ext cx="936000" cy="936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A5EDF6-8893-453B-9E81-93189AFF9D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80" y="295214"/>
            <a:ext cx="924933" cy="9249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4E9159-4626-4F00-B6FC-859F0B7F410B}"/>
              </a:ext>
            </a:extLst>
          </p:cNvPr>
          <p:cNvSpPr txBox="1"/>
          <p:nvPr/>
        </p:nvSpPr>
        <p:spPr>
          <a:xfrm>
            <a:off x="440881" y="2095017"/>
            <a:ext cx="114926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en-GB" sz="24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>
              <a:defRPr/>
            </a:pPr>
            <a:r>
              <a:rPr lang="en-GB" sz="24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You will be asked to fill in medication forms that will be needed before or during the trip. </a:t>
            </a:r>
          </a:p>
          <a:p>
            <a:pPr>
              <a:defRPr/>
            </a:pPr>
            <a:endParaRPr lang="en-GB" sz="24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>
              <a:defRPr/>
            </a:pPr>
            <a:r>
              <a:rPr lang="en-GB" sz="2400" dirty="0"/>
              <a:t>Please label all medication and place in a clear zip bag.</a:t>
            </a:r>
          </a:p>
          <a:p>
            <a:pPr>
              <a:defRPr/>
            </a:pPr>
            <a:endParaRPr lang="en-GB" sz="24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>
              <a:defRPr/>
            </a:pPr>
            <a:r>
              <a:rPr lang="en-GB" sz="24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The medication will be collected by Friday </a:t>
            </a:r>
            <a:r>
              <a:rPr lang="en-GB" sz="24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6</a:t>
            </a:r>
            <a:r>
              <a:rPr lang="en-GB" sz="2400" baseline="300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th</a:t>
            </a:r>
            <a:r>
              <a:rPr lang="en-GB" sz="24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 November. </a:t>
            </a:r>
            <a:endParaRPr lang="en-GB" sz="24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>
              <a:defRPr/>
            </a:pPr>
            <a:endParaRPr lang="en-GB" sz="24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>
              <a:defRPr/>
            </a:pPr>
            <a:r>
              <a:rPr lang="en-GB" sz="24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There will be staff in charge of the medication.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7947" y="362611"/>
            <a:ext cx="7318486" cy="790137"/>
          </a:xfrm>
          <a:prstGeom prst="rect">
            <a:avLst/>
          </a:prstGeom>
        </p:spPr>
      </p:pic>
      <p:sp>
        <p:nvSpPr>
          <p:cNvPr id="3" name="AutoShape 2" descr="First Aid at Work: Regulations an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4" descr="First Aid at Work: Regulations and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522" y="3088957"/>
            <a:ext cx="3489907" cy="348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568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85CEDE-056C-4903-8F50-6CC20DDFCF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168" y="251858"/>
            <a:ext cx="936000" cy="936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A5EDF6-8893-453B-9E81-93189AFF9D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249219"/>
            <a:ext cx="924933" cy="924933"/>
          </a:xfrm>
          <a:prstGeom prst="rect">
            <a:avLst/>
          </a:prstGeom>
        </p:spPr>
      </p:pic>
      <p:sp>
        <p:nvSpPr>
          <p:cNvPr id="3" name="AutoShape 2" descr="First Aid at Work: Regulations an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4" descr="First Aid at Work: Regulations and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3344" y="236854"/>
            <a:ext cx="6584387" cy="10411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375" y="1381922"/>
            <a:ext cx="7862746" cy="547607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647415" y="4911633"/>
            <a:ext cx="29452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* Pack one set of evening clothes as we might have a disco!</a:t>
            </a:r>
            <a:r>
              <a:rPr lang="en-GB" sz="2400" dirty="0">
                <a:sym typeface="Wingdings" panose="05000000000000000000" pitchFamily="2" charset="2"/>
              </a:rPr>
              <a:t> </a:t>
            </a:r>
            <a:endParaRPr lang="en-GB" sz="2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47415" y="1994319"/>
            <a:ext cx="2711303" cy="27113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4977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85CEDE-056C-4903-8F50-6CC20DDFCF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168" y="251858"/>
            <a:ext cx="936000" cy="936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A5EDF6-8893-453B-9E81-93189AFF9D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80" y="295214"/>
            <a:ext cx="924933" cy="924933"/>
          </a:xfrm>
          <a:prstGeom prst="rect">
            <a:avLst/>
          </a:prstGeom>
        </p:spPr>
      </p:pic>
      <p:sp>
        <p:nvSpPr>
          <p:cNvPr id="3" name="AutoShape 2" descr="First Aid at Work: Regulations an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4" descr="First Aid at Work: Regulations and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4622" y="1355023"/>
            <a:ext cx="5512739" cy="521987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698773" y="373998"/>
            <a:ext cx="4746435" cy="646331"/>
          </a:xfrm>
          <a:prstGeom prst="rect">
            <a:avLst/>
          </a:prstGeom>
          <a:solidFill>
            <a:srgbClr val="FF99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Activities</a:t>
            </a:r>
            <a:endParaRPr lang="en-GB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100" name="Picture 4" descr="Is Canoeing Harder than Kayaking? – Bending Branch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416" y="2515377"/>
            <a:ext cx="4348752" cy="2899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689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85CEDE-056C-4903-8F50-6CC20DDFCF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168" y="251858"/>
            <a:ext cx="835172" cy="8351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A5EDF6-8893-453B-9E81-93189AFF9D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80" y="295214"/>
            <a:ext cx="924933" cy="9249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4E9159-4626-4F00-B6FC-859F0B7F410B}"/>
              </a:ext>
            </a:extLst>
          </p:cNvPr>
          <p:cNvSpPr txBox="1"/>
          <p:nvPr/>
        </p:nvSpPr>
        <p:spPr>
          <a:xfrm>
            <a:off x="460375" y="1507424"/>
            <a:ext cx="1149261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400" dirty="0" smtClean="0"/>
              <a:t>Full </a:t>
            </a:r>
            <a:r>
              <a:rPr lang="en-GB" sz="2400" dirty="0"/>
              <a:t>risk assessments have been carried out and safety is very important.</a:t>
            </a:r>
          </a:p>
          <a:p>
            <a:pPr>
              <a:defRPr/>
            </a:pPr>
            <a:endParaRPr lang="en-GB" sz="2400" dirty="0"/>
          </a:p>
          <a:p>
            <a:pPr>
              <a:defRPr/>
            </a:pPr>
            <a:r>
              <a:rPr lang="en-GB" sz="2400" dirty="0"/>
              <a:t>Activities are aimed at challenging children in a supportive environment.</a:t>
            </a:r>
          </a:p>
          <a:p>
            <a:pPr>
              <a:defRPr/>
            </a:pPr>
            <a:endParaRPr lang="en-GB" sz="2400" dirty="0"/>
          </a:p>
          <a:p>
            <a:pPr>
              <a:defRPr/>
            </a:pPr>
            <a:r>
              <a:rPr lang="en-GB" sz="2400" dirty="0"/>
              <a:t>Staffing ratios will meet or exceed the national guidelines. This way, good working relationships are formed to push children to reach their potential.</a:t>
            </a:r>
          </a:p>
          <a:p>
            <a:pPr>
              <a:defRPr/>
            </a:pPr>
            <a:endParaRPr lang="en-GB" sz="2400" dirty="0"/>
          </a:p>
          <a:p>
            <a:pPr>
              <a:defRPr/>
            </a:pPr>
            <a:r>
              <a:rPr lang="en-GB" sz="2400" dirty="0"/>
              <a:t>Our residential visit is about making </a:t>
            </a:r>
            <a:r>
              <a:rPr lang="en-GB" sz="2400" dirty="0" smtClean="0"/>
              <a:t>positive </a:t>
            </a:r>
            <a:r>
              <a:rPr lang="en-GB" sz="2400" dirty="0"/>
              <a:t>memories and we want children to have a </a:t>
            </a:r>
            <a:br>
              <a:rPr lang="en-GB" sz="2400" dirty="0"/>
            </a:br>
            <a:r>
              <a:rPr lang="en-GB" sz="2400" dirty="0" smtClean="0"/>
              <a:t>memorable </a:t>
            </a:r>
            <a:r>
              <a:rPr lang="en-GB" sz="2400" dirty="0"/>
              <a:t>experience. </a:t>
            </a:r>
            <a:r>
              <a:rPr lang="en-GB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Twinkl" pitchFamily="50" charset="0"/>
              </a:rPr>
              <a:t/>
            </a:r>
            <a:br>
              <a:rPr lang="en-GB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Twinkl" pitchFamily="50" charset="0"/>
              </a:rPr>
            </a:br>
            <a:endParaRPr lang="en-GB" dirty="0"/>
          </a:p>
        </p:txBody>
      </p:sp>
      <p:sp>
        <p:nvSpPr>
          <p:cNvPr id="3" name="AutoShape 2" descr="First Aid at Work: Regulations an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4" descr="First Aid at Work: Regulations and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1026" y="378195"/>
            <a:ext cx="6914048" cy="708835"/>
          </a:xfrm>
          <a:prstGeom prst="rect">
            <a:avLst/>
          </a:prstGeom>
        </p:spPr>
      </p:pic>
      <p:pic>
        <p:nvPicPr>
          <p:cNvPr id="4098" name="Picture 2" descr="Making Safety More Efficient and Effective » CBI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137" y="4719800"/>
            <a:ext cx="3530040" cy="180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4117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85CEDE-056C-4903-8F50-6CC20DDFCF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350" y="160337"/>
            <a:ext cx="936000" cy="936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A5EDF6-8893-453B-9E81-93189AFF9D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57" y="312738"/>
            <a:ext cx="924933" cy="9249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4E9159-4626-4F00-B6FC-859F0B7F410B}"/>
              </a:ext>
            </a:extLst>
          </p:cNvPr>
          <p:cNvSpPr txBox="1"/>
          <p:nvPr/>
        </p:nvSpPr>
        <p:spPr>
          <a:xfrm>
            <a:off x="460375" y="1873812"/>
            <a:ext cx="8082734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400" dirty="0" smtClean="0"/>
              <a:t>It </a:t>
            </a:r>
            <a:r>
              <a:rPr lang="en-GB" sz="2400" dirty="0"/>
              <a:t>is not necessary to bring a mobile </a:t>
            </a:r>
            <a:r>
              <a:rPr lang="en-GB" sz="2400" dirty="0" smtClean="0"/>
              <a:t>phone / air tags </a:t>
            </a:r>
            <a:r>
              <a:rPr lang="en-GB" sz="2400" dirty="0"/>
              <a:t>on our residential visit.</a:t>
            </a:r>
          </a:p>
          <a:p>
            <a:pPr>
              <a:defRPr/>
            </a:pPr>
            <a:endParaRPr lang="en-GB" sz="2400" dirty="0"/>
          </a:p>
          <a:p>
            <a:pPr>
              <a:defRPr/>
            </a:pPr>
            <a:r>
              <a:rPr lang="en-GB" sz="2400" u="sng" dirty="0">
                <a:solidFill>
                  <a:srgbClr val="FF0000"/>
                </a:solidFill>
              </a:rPr>
              <a:t>Please leave all valuable items and electronics at home.</a:t>
            </a:r>
          </a:p>
          <a:p>
            <a:pPr>
              <a:defRPr/>
            </a:pPr>
            <a:endParaRPr lang="en-GB" sz="2400" dirty="0"/>
          </a:p>
          <a:p>
            <a:pPr>
              <a:defRPr/>
            </a:pPr>
            <a:r>
              <a:rPr lang="en-GB" sz="2400" dirty="0"/>
              <a:t>School will receive regular updates on how the group are doing and will share these with </a:t>
            </a:r>
            <a:r>
              <a:rPr lang="en-GB" sz="2400" dirty="0" smtClean="0"/>
              <a:t>parents.  Photos of the activities will be posted on the school website under ‘news and events’.</a:t>
            </a:r>
            <a:endParaRPr lang="en-GB" sz="2400" dirty="0"/>
          </a:p>
          <a:p>
            <a:pPr>
              <a:defRPr/>
            </a:pPr>
            <a:endParaRPr lang="en-GB" sz="24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>
              <a:defRPr/>
            </a:pPr>
            <a:r>
              <a:rPr lang="en-GB" sz="24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In case of an emergency please phone the school and the office will contact the staff responsible for your child.</a:t>
            </a:r>
            <a:r>
              <a:rPr lang="en-GB" sz="20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/>
            </a:r>
            <a:br>
              <a:rPr lang="en-GB" sz="2000" dirty="0">
                <a:solidFill>
                  <a:schemeClr val="tx1">
                    <a:lumMod val="90000"/>
                    <a:lumOff val="10000"/>
                  </a:schemeClr>
                </a:solidFill>
              </a:rPr>
            </a:br>
            <a:endParaRPr lang="en-GB" dirty="0"/>
          </a:p>
        </p:txBody>
      </p:sp>
      <p:sp>
        <p:nvSpPr>
          <p:cNvPr id="3" name="AutoShape 2" descr="First Aid at Work: Regulations an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4" descr="First Aid at Work: Regulations and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7711" y="463707"/>
            <a:ext cx="7107208" cy="622993"/>
          </a:xfrm>
          <a:prstGeom prst="rect">
            <a:avLst/>
          </a:prstGeom>
        </p:spPr>
      </p:pic>
      <p:pic>
        <p:nvPicPr>
          <p:cNvPr id="5122" name="Picture 2" descr="File:Mobile Phone Not Allowed 01.svg - Wikimedia Commons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9714" y="2654599"/>
            <a:ext cx="2430902" cy="2430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49630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85CEDE-056C-4903-8F50-6CC20DDFCF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168" y="251858"/>
            <a:ext cx="936000" cy="936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A5EDF6-8893-453B-9E81-93189AFF9D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80" y="295214"/>
            <a:ext cx="924933" cy="9249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4E9159-4626-4F00-B6FC-859F0B7F410B}"/>
              </a:ext>
            </a:extLst>
          </p:cNvPr>
          <p:cNvSpPr txBox="1"/>
          <p:nvPr/>
        </p:nvSpPr>
        <p:spPr>
          <a:xfrm>
            <a:off x="440880" y="1865631"/>
            <a:ext cx="1149261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400" dirty="0" smtClean="0"/>
              <a:t>There </a:t>
            </a:r>
            <a:r>
              <a:rPr lang="en-GB" sz="2400" dirty="0"/>
              <a:t>is a small shop at </a:t>
            </a:r>
            <a:r>
              <a:rPr lang="en-GB" sz="2400" dirty="0" err="1"/>
              <a:t>Pendarren</a:t>
            </a:r>
            <a:r>
              <a:rPr lang="en-GB" sz="2400" dirty="0"/>
              <a:t> selling sweets and small souvenirs, such as pencils, rubbers, mugs, </a:t>
            </a:r>
            <a:r>
              <a:rPr lang="en-GB" sz="2400" dirty="0" smtClean="0"/>
              <a:t>etc.</a:t>
            </a:r>
            <a:endParaRPr lang="en-GB" sz="2400" dirty="0"/>
          </a:p>
          <a:p>
            <a:pPr>
              <a:defRPr/>
            </a:pPr>
            <a:endParaRPr lang="en-GB" sz="2400" dirty="0"/>
          </a:p>
          <a:p>
            <a:pPr>
              <a:defRPr/>
            </a:pPr>
            <a:r>
              <a:rPr lang="en-GB" sz="2400" u="sng" dirty="0">
                <a:solidFill>
                  <a:srgbClr val="FF0000"/>
                </a:solidFill>
              </a:rPr>
              <a:t>Your child is permitted to bring no more than </a:t>
            </a:r>
            <a:r>
              <a:rPr lang="en-GB" sz="2400" u="sng" dirty="0" smtClean="0">
                <a:solidFill>
                  <a:srgbClr val="FF0000"/>
                </a:solidFill>
              </a:rPr>
              <a:t>£10 </a:t>
            </a:r>
            <a:r>
              <a:rPr lang="en-GB" sz="2400" u="sng" dirty="0">
                <a:solidFill>
                  <a:srgbClr val="FF0000"/>
                </a:solidFill>
              </a:rPr>
              <a:t>in £5s and change.</a:t>
            </a:r>
          </a:p>
          <a:p>
            <a:pPr>
              <a:defRPr/>
            </a:pPr>
            <a:endParaRPr lang="en-GB" sz="2400" dirty="0"/>
          </a:p>
          <a:p>
            <a:pPr>
              <a:defRPr/>
            </a:pPr>
            <a:r>
              <a:rPr lang="en-GB" sz="2400" dirty="0"/>
              <a:t>Please send your child’s money in a named purse or wallet, or zip pouch and hand it in to a member of </a:t>
            </a:r>
            <a:r>
              <a:rPr lang="en-GB" sz="2400" dirty="0" smtClean="0"/>
              <a:t>staff on Friday 6</a:t>
            </a:r>
            <a:r>
              <a:rPr lang="en-GB" sz="2400" baseline="30000" dirty="0" smtClean="0"/>
              <a:t>th</a:t>
            </a:r>
            <a:r>
              <a:rPr lang="en-GB" sz="2400" dirty="0" smtClean="0"/>
              <a:t> November.</a:t>
            </a:r>
            <a:r>
              <a:rPr lang="en-GB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Twinkl" pitchFamily="50" charset="0"/>
              </a:rPr>
              <a:t/>
            </a:r>
            <a:br>
              <a:rPr lang="en-GB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Twinkl" pitchFamily="50" charset="0"/>
              </a:rPr>
            </a:br>
            <a:endParaRPr lang="en-GB" dirty="0"/>
          </a:p>
        </p:txBody>
      </p:sp>
      <p:sp>
        <p:nvSpPr>
          <p:cNvPr id="3" name="AutoShape 2" descr="First Aid at Work: Regulations an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4" descr="First Aid at Work: Regulations and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9026" y="390662"/>
            <a:ext cx="5153686" cy="829485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56627" y="5001992"/>
            <a:ext cx="2537369" cy="14209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2139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85CEDE-056C-4903-8F50-6CC20DDFCF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641" y="284147"/>
            <a:ext cx="936000" cy="936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A5EDF6-8893-453B-9E81-93189AFF9D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80" y="295214"/>
            <a:ext cx="924933" cy="9249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4E9159-4626-4F00-B6FC-859F0B7F410B}"/>
              </a:ext>
            </a:extLst>
          </p:cNvPr>
          <p:cNvSpPr txBox="1"/>
          <p:nvPr/>
        </p:nvSpPr>
        <p:spPr>
          <a:xfrm>
            <a:off x="307975" y="1507424"/>
            <a:ext cx="11492618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en-GB" sz="24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 algn="ctr">
              <a:defRPr/>
            </a:pPr>
            <a:r>
              <a:rPr lang="en-GB" sz="6000" dirty="0">
                <a:solidFill>
                  <a:srgbClr val="FF0000"/>
                </a:solidFill>
              </a:rPr>
              <a:t>Any questions?</a:t>
            </a:r>
          </a:p>
          <a:p>
            <a:pPr>
              <a:defRPr/>
            </a:pPr>
            <a:r>
              <a:rPr lang="en-GB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Twinkl" pitchFamily="50" charset="0"/>
              </a:rPr>
              <a:t/>
            </a:r>
            <a:br>
              <a:rPr lang="en-GB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Twinkl" pitchFamily="50" charset="0"/>
              </a:rPr>
            </a:br>
            <a:endParaRPr lang="en-GB" dirty="0"/>
          </a:p>
        </p:txBody>
      </p:sp>
      <p:sp>
        <p:nvSpPr>
          <p:cNvPr id="3" name="AutoShape 2" descr="First Aid at Work: Regulations an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4" descr="First Aid at Work: Regulations and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0228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7472247-4901-4d39-9619-027c09b1f8e8">
      <Terms xmlns="http://schemas.microsoft.com/office/infopath/2007/PartnerControls"/>
    </lcf76f155ced4ddcb4097134ff3c332f>
    <TaxCatchAll xmlns="fff83c7c-54b6-4b17-ad68-c957a06ea8c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FA7E688D5323F40B4B9D104F03D28BA" ma:contentTypeVersion="13" ma:contentTypeDescription="Create a new document." ma:contentTypeScope="" ma:versionID="1c7c8febe6a16215e8cce5b867b122a5">
  <xsd:schema xmlns:xsd="http://www.w3.org/2001/XMLSchema" xmlns:xs="http://www.w3.org/2001/XMLSchema" xmlns:p="http://schemas.microsoft.com/office/2006/metadata/properties" xmlns:ns2="47472247-4901-4d39-9619-027c09b1f8e8" xmlns:ns3="fff83c7c-54b6-4b17-ad68-c957a06ea8c8" targetNamespace="http://schemas.microsoft.com/office/2006/metadata/properties" ma:root="true" ma:fieldsID="c949142bbd7630a5e829852b978a67fa" ns2:_="" ns3:_="">
    <xsd:import namespace="47472247-4901-4d39-9619-027c09b1f8e8"/>
    <xsd:import namespace="fff83c7c-54b6-4b17-ad68-c957a06ea8c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472247-4901-4d39-9619-027c09b1f8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c958f55-c8c4-4bf9-9b1d-2ed57b180b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f83c7c-54b6-4b17-ad68-c957a06ea8c8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0c745c2d-8e91-4827-b324-b0571b51838d}" ma:internalName="TaxCatchAll" ma:showField="CatchAllData" ma:web="fff83c7c-54b6-4b17-ad68-c957a06ea8c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D8547CF-7FBE-41D0-82C5-3314EF41FC23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19190f7e-4b38-4101-baa8-fedac7b7e106"/>
    <ds:schemaRef ds:uri="025a4b7d-e8c6-447a-a983-027e6ff6bd3e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1C48907-2DC7-4BF6-8418-C6FF132A41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4F9477-15B6-4FFC-BCF8-53EDF30E34CB}"/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687</Words>
  <Application>Microsoft Office PowerPoint</Application>
  <PresentationFormat>Widescreen</PresentationFormat>
  <Paragraphs>95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Comic Sans MS</vt:lpstr>
      <vt:lpstr>Times New Roman</vt:lpstr>
      <vt:lpstr>Twinkl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Gabi Hinc</dc:creator>
  <cp:lastModifiedBy>Andrea SMITH</cp:lastModifiedBy>
  <cp:revision>44</cp:revision>
  <dcterms:created xsi:type="dcterms:W3CDTF">2024-06-03T14:54:03Z</dcterms:created>
  <dcterms:modified xsi:type="dcterms:W3CDTF">2026-10-01T12:23:00Z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0x010100CFA7E688D5323F40B4B9D104F03D28BA</vt:lpwstr>
  </property>
</Properties>
</file>