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3"/>
  </p:notesMasterIdLst>
  <p:handoutMasterIdLst>
    <p:handoutMasterId r:id="rId24"/>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80" r:id="rId21"/>
    <p:sldId id="281" r:id="rId22"/>
  </p:sldIdLst>
  <p:sldSz cx="12192000" cy="6858000"/>
  <p:notesSz cx="6797675" cy="992822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77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2C6C1F5C-CCE3-40C1-A943-5902CC922D58}" type="datetimeFigureOut">
              <a:rPr lang="en-GB" smtClean="0"/>
              <a:t>30/09/2021</a:t>
            </a:fld>
            <a:endParaRPr lang="en-GB"/>
          </a:p>
        </p:txBody>
      </p:sp>
      <p:sp>
        <p:nvSpPr>
          <p:cNvPr id="4" name="Footer Placeholder 3"/>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EC49DCC3-3729-41D8-9EB0-769F84CAC4F7}" type="slidenum">
              <a:rPr lang="en-GB" smtClean="0"/>
              <a:t>‹#›</a:t>
            </a:fld>
            <a:endParaRPr lang="en-GB"/>
          </a:p>
        </p:txBody>
      </p:sp>
    </p:spTree>
    <p:extLst>
      <p:ext uri="{BB962C8B-B14F-4D97-AF65-F5344CB8AC3E}">
        <p14:creationId xmlns:p14="http://schemas.microsoft.com/office/powerpoint/2010/main" val="14464004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1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13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30091"/>
            <a:ext cx="2945659" cy="498134"/>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30091"/>
            <a:ext cx="2945659" cy="49813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171431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4185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8: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5407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9: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6610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0: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1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2929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1: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529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2:notes"/>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Child’s work to read out</a:t>
            </a:r>
            <a:endParaRPr/>
          </a:p>
        </p:txBody>
      </p:sp>
      <p:sp>
        <p:nvSpPr>
          <p:cNvPr id="188" name="Google Shape;188;p12:notes"/>
          <p:cNvSpPr txBox="1">
            <a:spLocks noGrp="1"/>
          </p:cNvSpPr>
          <p:nvPr>
            <p:ph type="sldNum" idx="12"/>
          </p:nvPr>
        </p:nvSpPr>
        <p:spPr>
          <a:xfrm>
            <a:off x="3850443" y="9430091"/>
            <a:ext cx="2945659" cy="49813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extLst>
      <p:ext uri="{BB962C8B-B14F-4D97-AF65-F5344CB8AC3E}">
        <p14:creationId xmlns:p14="http://schemas.microsoft.com/office/powerpoint/2010/main" val="1141739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3: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1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1250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4: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1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4351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5: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8551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6: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1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6273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f2f11d62b8_0_11:notes"/>
          <p:cNvSpPr txBox="1">
            <a:spLocks noGrp="1"/>
          </p:cNvSpPr>
          <p:nvPr>
            <p:ph type="body" idx="1"/>
          </p:nvPr>
        </p:nvSpPr>
        <p:spPr>
          <a:xfrm>
            <a:off x="679768" y="4777958"/>
            <a:ext cx="5438100" cy="3909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gf2f11d62b8_0_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2940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Prayer:  ST. Martin of Porres</a:t>
            </a:r>
            <a:r>
              <a:rPr lang="en-GB" sz="1200" b="0" i="0">
                <a:solidFill>
                  <a:schemeClr val="dk1"/>
                </a:solidFill>
                <a:latin typeface="Calibri"/>
                <a:ea typeface="Calibri"/>
                <a:cs typeface="Calibri"/>
                <a:sym typeface="Calibri"/>
              </a:rPr>
              <a:t> was called the Father of the Poor. He lived by the saying of Our Lord: “Truly I say to you, as you did it to one of the least of these my brethren you did it to me” (Mt 25:40). He spent himself in caring for the poor, the suffering, and the afflicted in all of whom he saw Our Saviour</a:t>
            </a:r>
            <a:endParaRPr/>
          </a:p>
          <a:p>
            <a:pPr marL="0" lvl="0" indent="0" algn="l" rtl="0">
              <a:spcBef>
                <a:spcPts val="0"/>
              </a:spcBef>
              <a:spcAft>
                <a:spcPts val="0"/>
              </a:spcAft>
              <a:buNone/>
            </a:pPr>
            <a:endParaRPr/>
          </a:p>
          <a:p>
            <a:pPr marL="0" lvl="0" indent="0" algn="l" rtl="0">
              <a:spcBef>
                <a:spcPts val="0"/>
              </a:spcBef>
              <a:spcAft>
                <a:spcPts val="0"/>
              </a:spcAft>
              <a:buNone/>
            </a:pPr>
            <a:r>
              <a:rPr lang="en-GB"/>
              <a:t>Catholic School Set up in 1972 – taking children from St. Paul’s parish</a:t>
            </a:r>
            <a:endParaRPr/>
          </a:p>
          <a:p>
            <a:pPr marL="0" lvl="0" indent="0" algn="l" rtl="0">
              <a:spcBef>
                <a:spcPts val="0"/>
              </a:spcBef>
              <a:spcAft>
                <a:spcPts val="0"/>
              </a:spcAft>
              <a:buNone/>
            </a:pPr>
            <a:r>
              <a:rPr lang="en-GB"/>
              <a:t>Now serve a number of parishes</a:t>
            </a:r>
            <a:endParaRPr/>
          </a:p>
        </p:txBody>
      </p:sp>
      <p:sp>
        <p:nvSpPr>
          <p:cNvPr id="93" name="Google Shape;93;p2:notes"/>
          <p:cNvSpPr txBox="1">
            <a:spLocks noGrp="1"/>
          </p:cNvSpPr>
          <p:nvPr>
            <p:ph type="sldNum" idx="12"/>
          </p:nvPr>
        </p:nvSpPr>
        <p:spPr>
          <a:xfrm>
            <a:off x="3850443" y="9430091"/>
            <a:ext cx="2945659" cy="49813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extLst>
      <p:ext uri="{BB962C8B-B14F-4D97-AF65-F5344CB8AC3E}">
        <p14:creationId xmlns:p14="http://schemas.microsoft.com/office/powerpoint/2010/main" val="2721050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22:notes"/>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Child’s work to read out</a:t>
            </a:r>
            <a:endParaRPr/>
          </a:p>
        </p:txBody>
      </p:sp>
      <p:sp>
        <p:nvSpPr>
          <p:cNvPr id="271" name="Google Shape;271;p22:notes"/>
          <p:cNvSpPr txBox="1">
            <a:spLocks noGrp="1"/>
          </p:cNvSpPr>
          <p:nvPr>
            <p:ph type="sldNum" idx="12"/>
          </p:nvPr>
        </p:nvSpPr>
        <p:spPr>
          <a:xfrm>
            <a:off x="3850443" y="9430091"/>
            <a:ext cx="2945659" cy="49813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extLst>
      <p:ext uri="{BB962C8B-B14F-4D97-AF65-F5344CB8AC3E}">
        <p14:creationId xmlns:p14="http://schemas.microsoft.com/office/powerpoint/2010/main" val="4148284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3: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2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2087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3715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4:notes"/>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Integrated – so no breaks.</a:t>
            </a:r>
            <a:endParaRPr/>
          </a:p>
          <a:p>
            <a:pPr marL="0" lvl="0" indent="0" algn="l" rtl="0">
              <a:spcBef>
                <a:spcPts val="0"/>
              </a:spcBef>
              <a:spcAft>
                <a:spcPts val="0"/>
              </a:spcAft>
              <a:buNone/>
            </a:pPr>
            <a:r>
              <a:rPr lang="en-GB"/>
              <a:t>Learning indoors and out</a:t>
            </a:r>
            <a:endParaRPr/>
          </a:p>
          <a:p>
            <a:pPr marL="0" lvl="0" indent="0" algn="l" rtl="0">
              <a:spcBef>
                <a:spcPts val="0"/>
              </a:spcBef>
              <a:spcAft>
                <a:spcPts val="0"/>
              </a:spcAft>
              <a:buNone/>
            </a:pPr>
            <a:r>
              <a:rPr lang="en-GB"/>
              <a:t>Children won’t even realise that they are learning!</a:t>
            </a:r>
            <a:endParaRPr/>
          </a:p>
          <a:p>
            <a:pPr marL="0" lvl="0" indent="0" algn="l" rtl="0">
              <a:spcBef>
                <a:spcPts val="0"/>
              </a:spcBef>
              <a:spcAft>
                <a:spcPts val="0"/>
              </a:spcAft>
              <a:buNone/>
            </a:pPr>
            <a:r>
              <a:rPr lang="en-GB"/>
              <a:t>Different from independent nurseries – we ask that you stick to these times for arrival and collection</a:t>
            </a:r>
            <a:endParaRPr/>
          </a:p>
          <a:p>
            <a:pPr marL="0" lvl="0" indent="0" algn="l" rtl="0">
              <a:spcBef>
                <a:spcPts val="0"/>
              </a:spcBef>
              <a:spcAft>
                <a:spcPts val="0"/>
              </a:spcAft>
              <a:buNone/>
            </a:pPr>
            <a:r>
              <a:rPr lang="en-GB"/>
              <a:t>School collection – must know who is going to collect your children – inform in writing if someone different from normal</a:t>
            </a:r>
            <a:endParaRPr/>
          </a:p>
        </p:txBody>
      </p:sp>
      <p:sp>
        <p:nvSpPr>
          <p:cNvPr id="106" name="Google Shape;106;p4:notes"/>
          <p:cNvSpPr txBox="1">
            <a:spLocks noGrp="1"/>
          </p:cNvSpPr>
          <p:nvPr>
            <p:ph type="sldNum" idx="12"/>
          </p:nvPr>
        </p:nvSpPr>
        <p:spPr>
          <a:xfrm>
            <a:off x="3850443" y="9430091"/>
            <a:ext cx="2945659" cy="49813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extLst>
      <p:ext uri="{BB962C8B-B14F-4D97-AF65-F5344CB8AC3E}">
        <p14:creationId xmlns:p14="http://schemas.microsoft.com/office/powerpoint/2010/main" val="3994319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5:notes"/>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Integrated – so no breaks.</a:t>
            </a:r>
            <a:endParaRPr/>
          </a:p>
          <a:p>
            <a:pPr marL="0" lvl="0" indent="0" algn="l" rtl="0">
              <a:spcBef>
                <a:spcPts val="0"/>
              </a:spcBef>
              <a:spcAft>
                <a:spcPts val="0"/>
              </a:spcAft>
              <a:buNone/>
            </a:pPr>
            <a:r>
              <a:rPr lang="en-GB"/>
              <a:t>Learning indoors and out</a:t>
            </a:r>
            <a:endParaRPr/>
          </a:p>
          <a:p>
            <a:pPr marL="0" lvl="0" indent="0" algn="l" rtl="0">
              <a:spcBef>
                <a:spcPts val="0"/>
              </a:spcBef>
              <a:spcAft>
                <a:spcPts val="0"/>
              </a:spcAft>
              <a:buNone/>
            </a:pPr>
            <a:r>
              <a:rPr lang="en-GB"/>
              <a:t>Children won’t even realise that they are learning!</a:t>
            </a:r>
            <a:endParaRPr/>
          </a:p>
          <a:p>
            <a:pPr marL="0" lvl="0" indent="0" algn="l" rtl="0">
              <a:spcBef>
                <a:spcPts val="0"/>
              </a:spcBef>
              <a:spcAft>
                <a:spcPts val="0"/>
              </a:spcAft>
              <a:buNone/>
            </a:pPr>
            <a:r>
              <a:rPr lang="en-GB"/>
              <a:t>Different from independent nurseries – we ask that you stick to these times for arrival and collection</a:t>
            </a:r>
            <a:endParaRPr/>
          </a:p>
          <a:p>
            <a:pPr marL="0" lvl="0" indent="0" algn="l" rtl="0">
              <a:spcBef>
                <a:spcPts val="0"/>
              </a:spcBef>
              <a:spcAft>
                <a:spcPts val="0"/>
              </a:spcAft>
              <a:buNone/>
            </a:pPr>
            <a:r>
              <a:rPr lang="en-GB"/>
              <a:t>School collection – must know who is going to collect your children – inform in writing if someone different from normal</a:t>
            </a:r>
            <a:endParaRPr/>
          </a:p>
        </p:txBody>
      </p:sp>
      <p:sp>
        <p:nvSpPr>
          <p:cNvPr id="114" name="Google Shape;114;p5:notes"/>
          <p:cNvSpPr txBox="1">
            <a:spLocks noGrp="1"/>
          </p:cNvSpPr>
          <p:nvPr>
            <p:ph type="sldNum" idx="12"/>
          </p:nvPr>
        </p:nvSpPr>
        <p:spPr>
          <a:xfrm>
            <a:off x="3850443" y="9430091"/>
            <a:ext cx="2945659" cy="49813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extLst>
      <p:ext uri="{BB962C8B-B14F-4D97-AF65-F5344CB8AC3E}">
        <p14:creationId xmlns:p14="http://schemas.microsoft.com/office/powerpoint/2010/main" val="3874918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6:notes"/>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6:notes"/>
          <p:cNvSpPr txBox="1">
            <a:spLocks noGrp="1"/>
          </p:cNvSpPr>
          <p:nvPr>
            <p:ph type="sldNum" idx="12"/>
          </p:nvPr>
        </p:nvSpPr>
        <p:spPr>
          <a:xfrm>
            <a:off x="3850443" y="9430091"/>
            <a:ext cx="2945659" cy="49813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extLst>
      <p:ext uri="{BB962C8B-B14F-4D97-AF65-F5344CB8AC3E}">
        <p14:creationId xmlns:p14="http://schemas.microsoft.com/office/powerpoint/2010/main" val="923867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7:notes"/>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The children will say that they have played all day</a:t>
            </a:r>
            <a:endParaRPr/>
          </a:p>
          <a:p>
            <a:pPr marL="0" lvl="0" indent="0" algn="l" rtl="0">
              <a:spcBef>
                <a:spcPts val="0"/>
              </a:spcBef>
              <a:spcAft>
                <a:spcPts val="0"/>
              </a:spcAft>
              <a:buNone/>
            </a:pPr>
            <a:r>
              <a:rPr lang="en-GB"/>
              <a:t>Offer opportunities to develop your children’s skills through their interests</a:t>
            </a:r>
            <a:endParaRPr/>
          </a:p>
          <a:p>
            <a:pPr marL="0" lvl="0" indent="0" algn="l" rtl="0">
              <a:spcBef>
                <a:spcPts val="0"/>
              </a:spcBef>
              <a:spcAft>
                <a:spcPts val="0"/>
              </a:spcAft>
              <a:buNone/>
            </a:pPr>
            <a:r>
              <a:rPr lang="en-GB"/>
              <a:t>Indoor and outdoor learning opportunities</a:t>
            </a:r>
            <a:endParaRPr/>
          </a:p>
          <a:p>
            <a:pPr marL="0" lvl="0" indent="0" algn="l" rtl="0">
              <a:spcBef>
                <a:spcPts val="0"/>
              </a:spcBef>
              <a:spcAft>
                <a:spcPts val="0"/>
              </a:spcAft>
              <a:buNone/>
            </a:pPr>
            <a:endParaRPr/>
          </a:p>
          <a:p>
            <a:pPr marL="0" lvl="0" indent="0" algn="l" rtl="0">
              <a:spcBef>
                <a:spcPts val="0"/>
              </a:spcBef>
              <a:spcAft>
                <a:spcPts val="0"/>
              </a:spcAft>
              <a:buNone/>
            </a:pPr>
            <a:r>
              <a:rPr lang="en-GB" sz="1200" b="1">
                <a:solidFill>
                  <a:schemeClr val="dk1"/>
                </a:solidFill>
                <a:latin typeface="Calibri"/>
                <a:ea typeface="Calibri"/>
                <a:cs typeface="Calibri"/>
                <a:sym typeface="Calibri"/>
              </a:rPr>
              <a:t>Both the Prime and Specific areas will be taught through</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 Playing and exploring</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 Active Learning</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 Creating and thinking critically</a:t>
            </a:r>
            <a:endParaRPr/>
          </a:p>
          <a:p>
            <a:pPr marL="0" lvl="0" indent="0" algn="l" rtl="0">
              <a:spcBef>
                <a:spcPts val="0"/>
              </a:spcBef>
              <a:spcAft>
                <a:spcPts val="0"/>
              </a:spcAft>
              <a:buNone/>
            </a:pPr>
            <a:endParaRPr/>
          </a:p>
          <a:p>
            <a:pPr marL="0" lvl="0" indent="0" algn="l" rtl="0">
              <a:spcBef>
                <a:spcPts val="0"/>
              </a:spcBef>
              <a:spcAft>
                <a:spcPts val="0"/>
              </a:spcAft>
              <a:buNone/>
            </a:pPr>
            <a:r>
              <a:rPr lang="en-GB"/>
              <a:t>Text rich environment</a:t>
            </a:r>
            <a:endParaRPr/>
          </a:p>
        </p:txBody>
      </p:sp>
      <p:sp>
        <p:nvSpPr>
          <p:cNvPr id="130" name="Google Shape;130;p7:notes"/>
          <p:cNvSpPr txBox="1">
            <a:spLocks noGrp="1"/>
          </p:cNvSpPr>
          <p:nvPr>
            <p:ph type="sldNum" idx="12"/>
          </p:nvPr>
        </p:nvSpPr>
        <p:spPr>
          <a:xfrm>
            <a:off x="3850443" y="9430091"/>
            <a:ext cx="2945659" cy="49813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extLst>
      <p:ext uri="{BB962C8B-B14F-4D97-AF65-F5344CB8AC3E}">
        <p14:creationId xmlns:p14="http://schemas.microsoft.com/office/powerpoint/2010/main" val="19048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f2f11d62b8_0_1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f2f11d62b8_0_17:notes"/>
          <p:cNvSpPr txBox="1">
            <a:spLocks noGrp="1"/>
          </p:cNvSpPr>
          <p:nvPr>
            <p:ph type="body" idx="1"/>
          </p:nvPr>
        </p:nvSpPr>
        <p:spPr>
          <a:xfrm>
            <a:off x="679768" y="4777958"/>
            <a:ext cx="5438100" cy="3909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The children will say that they have played all day</a:t>
            </a:r>
            <a:endParaRPr/>
          </a:p>
          <a:p>
            <a:pPr marL="0" lvl="0" indent="0" algn="l" rtl="0">
              <a:spcBef>
                <a:spcPts val="0"/>
              </a:spcBef>
              <a:spcAft>
                <a:spcPts val="0"/>
              </a:spcAft>
              <a:buNone/>
            </a:pPr>
            <a:r>
              <a:rPr lang="en-GB"/>
              <a:t>Offer opportunities to develop your children’s skills through their interests</a:t>
            </a:r>
            <a:endParaRPr/>
          </a:p>
          <a:p>
            <a:pPr marL="0" lvl="0" indent="0" algn="l" rtl="0">
              <a:spcBef>
                <a:spcPts val="0"/>
              </a:spcBef>
              <a:spcAft>
                <a:spcPts val="0"/>
              </a:spcAft>
              <a:buNone/>
            </a:pPr>
            <a:r>
              <a:rPr lang="en-GB"/>
              <a:t>Indoor and outdoor learning opportunities</a:t>
            </a:r>
            <a:endParaRPr/>
          </a:p>
          <a:p>
            <a:pPr marL="0" lvl="0" indent="0" algn="l" rtl="0">
              <a:spcBef>
                <a:spcPts val="0"/>
              </a:spcBef>
              <a:spcAft>
                <a:spcPts val="0"/>
              </a:spcAft>
              <a:buNone/>
            </a:pPr>
            <a:endParaRPr/>
          </a:p>
          <a:p>
            <a:pPr marL="0" lvl="0" indent="0" algn="l" rtl="0">
              <a:spcBef>
                <a:spcPts val="0"/>
              </a:spcBef>
              <a:spcAft>
                <a:spcPts val="0"/>
              </a:spcAft>
              <a:buNone/>
            </a:pPr>
            <a:r>
              <a:rPr lang="en-GB" sz="1200" b="1">
                <a:solidFill>
                  <a:schemeClr val="dk1"/>
                </a:solidFill>
                <a:latin typeface="Calibri"/>
                <a:ea typeface="Calibri"/>
                <a:cs typeface="Calibri"/>
                <a:sym typeface="Calibri"/>
              </a:rPr>
              <a:t>Both the Prime and Specific areas will be taught through</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 Playing and exploring</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 Active Learning</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 Creating and thinking critically</a:t>
            </a:r>
            <a:endParaRPr/>
          </a:p>
          <a:p>
            <a:pPr marL="0" lvl="0" indent="0" algn="l" rtl="0">
              <a:spcBef>
                <a:spcPts val="0"/>
              </a:spcBef>
              <a:spcAft>
                <a:spcPts val="0"/>
              </a:spcAft>
              <a:buNone/>
            </a:pPr>
            <a:endParaRPr/>
          </a:p>
          <a:p>
            <a:pPr marL="0" lvl="0" indent="0" algn="l" rtl="0">
              <a:spcBef>
                <a:spcPts val="0"/>
              </a:spcBef>
              <a:spcAft>
                <a:spcPts val="0"/>
              </a:spcAft>
              <a:buNone/>
            </a:pPr>
            <a:r>
              <a:rPr lang="en-GB"/>
              <a:t>Text rich environment</a:t>
            </a:r>
            <a:endParaRPr/>
          </a:p>
        </p:txBody>
      </p:sp>
      <p:sp>
        <p:nvSpPr>
          <p:cNvPr id="137" name="Google Shape;137;gf2f11d62b8_0_17:notes"/>
          <p:cNvSpPr txBox="1">
            <a:spLocks noGrp="1"/>
          </p:cNvSpPr>
          <p:nvPr>
            <p:ph type="sldNum" idx="12"/>
          </p:nvPr>
        </p:nvSpPr>
        <p:spPr>
          <a:xfrm>
            <a:off x="3850443" y="9430091"/>
            <a:ext cx="2945700" cy="498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extLst>
      <p:ext uri="{BB962C8B-B14F-4D97-AF65-F5344CB8AC3E}">
        <p14:creationId xmlns:p14="http://schemas.microsoft.com/office/powerpoint/2010/main" val="3659271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f2f11d62b8_0_23:notes"/>
          <p:cNvSpPr txBox="1">
            <a:spLocks noGrp="1"/>
          </p:cNvSpPr>
          <p:nvPr>
            <p:ph type="body" idx="1"/>
          </p:nvPr>
        </p:nvSpPr>
        <p:spPr>
          <a:xfrm>
            <a:off x="679768" y="4777958"/>
            <a:ext cx="5438100" cy="3909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gf2f11d62b8_0_2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1135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6F9FC"/>
            </a:gs>
            <a:gs pos="74000">
              <a:srgbClr val="B3D1EC"/>
            </a:gs>
            <a:gs pos="83000">
              <a:srgbClr val="B3D1EC"/>
            </a:gs>
            <a:gs pos="100000">
              <a:srgbClr val="CCE0F2"/>
            </a:gs>
          </a:gsLst>
          <a:lin ang="5400000" scaled="0"/>
        </a:gra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hyperlink" Target="http://www.stmartinofporres.co.uk"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1.emf"/><Relationship Id="rId5" Type="http://schemas.openxmlformats.org/officeDocument/2006/relationships/package" Target="../embeddings/Microsoft_Word_Document1.docx"/><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p:nvPr/>
        </p:nvSpPr>
        <p:spPr>
          <a:xfrm>
            <a:off x="891288" y="717954"/>
            <a:ext cx="10367889" cy="4893647"/>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48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r>
              <a:rPr lang="en-GB" sz="6600" b="0" i="0" u="none" strike="noStrike" cap="none">
                <a:solidFill>
                  <a:schemeClr val="dk1"/>
                </a:solidFill>
                <a:latin typeface="Calibri"/>
                <a:ea typeface="Calibri"/>
                <a:cs typeface="Calibri"/>
                <a:sym typeface="Calibri"/>
              </a:rPr>
              <a:t>Welcome to </a:t>
            </a:r>
            <a:endParaRPr/>
          </a:p>
          <a:p>
            <a:pPr marL="0" marR="0" lvl="0" indent="0" algn="ctr" rtl="0">
              <a:spcBef>
                <a:spcPts val="0"/>
              </a:spcBef>
              <a:spcAft>
                <a:spcPts val="0"/>
              </a:spcAft>
              <a:buNone/>
            </a:pPr>
            <a:r>
              <a:rPr lang="en-GB" sz="6600" b="0" i="0" u="none" strike="noStrike" cap="none">
                <a:solidFill>
                  <a:schemeClr val="dk1"/>
                </a:solidFill>
                <a:latin typeface="Calibri"/>
                <a:ea typeface="Calibri"/>
                <a:cs typeface="Calibri"/>
                <a:sym typeface="Calibri"/>
              </a:rPr>
              <a:t>St. Martin of Porres </a:t>
            </a:r>
            <a:endParaRPr/>
          </a:p>
          <a:p>
            <a:pPr marL="0" marR="0" lvl="0" indent="0" algn="ctr" rtl="0">
              <a:spcBef>
                <a:spcPts val="0"/>
              </a:spcBef>
              <a:spcAft>
                <a:spcPts val="0"/>
              </a:spcAft>
              <a:buNone/>
            </a:pPr>
            <a:r>
              <a:rPr lang="en-GB" sz="6600" b="0" i="0" u="none" strike="noStrike" cap="none">
                <a:solidFill>
                  <a:schemeClr val="dk1"/>
                </a:solidFill>
                <a:latin typeface="Calibri"/>
                <a:ea typeface="Calibri"/>
                <a:cs typeface="Calibri"/>
                <a:sym typeface="Calibri"/>
              </a:rPr>
              <a:t>Catholic Nursery</a:t>
            </a:r>
            <a:endParaRPr/>
          </a:p>
          <a:p>
            <a:pPr marL="0" marR="0" lvl="0" indent="0" algn="ctr" rtl="0">
              <a:spcBef>
                <a:spcPts val="0"/>
              </a:spcBef>
              <a:spcAft>
                <a:spcPts val="0"/>
              </a:spcAft>
              <a:buNone/>
            </a:pPr>
            <a:endParaRPr sz="6600" b="0" i="0" u="none" strike="noStrike" cap="none">
              <a:solidFill>
                <a:schemeClr val="dk1"/>
              </a:solidFill>
              <a:latin typeface="Calibri"/>
              <a:ea typeface="Calibri"/>
              <a:cs typeface="Calibri"/>
              <a:sym typeface="Calibri"/>
            </a:endParaRPr>
          </a:p>
        </p:txBody>
      </p:sp>
      <p:pic>
        <p:nvPicPr>
          <p:cNvPr id="89" name="Google Shape;89;p13"/>
          <p:cNvPicPr preferRelativeResize="0"/>
          <p:nvPr/>
        </p:nvPicPr>
        <p:blipFill rotWithShape="1">
          <a:blip r:embed="rId3">
            <a:alphaModFix/>
          </a:blip>
          <a:srcRect/>
          <a:stretch/>
        </p:blipFill>
        <p:spPr>
          <a:xfrm>
            <a:off x="368774" y="242249"/>
            <a:ext cx="2519958" cy="251995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2"/>
          <p:cNvSpPr txBox="1"/>
          <p:nvPr/>
        </p:nvSpPr>
        <p:spPr>
          <a:xfrm>
            <a:off x="3608614" y="581671"/>
            <a:ext cx="8066398" cy="584775"/>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u="sng">
                <a:solidFill>
                  <a:schemeClr val="dk1"/>
                </a:solidFill>
                <a:latin typeface="Calibri"/>
                <a:ea typeface="Calibri"/>
                <a:cs typeface="Calibri"/>
                <a:sym typeface="Calibri"/>
              </a:rPr>
              <a:t>How will your child be spending their time?</a:t>
            </a:r>
            <a:endParaRPr sz="3200" b="1" u="sng">
              <a:solidFill>
                <a:schemeClr val="dk1"/>
              </a:solidFill>
              <a:latin typeface="Calibri"/>
              <a:ea typeface="Calibri"/>
              <a:cs typeface="Calibri"/>
              <a:sym typeface="Calibri"/>
            </a:endParaRPr>
          </a:p>
        </p:txBody>
      </p:sp>
      <p:pic>
        <p:nvPicPr>
          <p:cNvPr id="154" name="Google Shape;154;p22"/>
          <p:cNvPicPr preferRelativeResize="0"/>
          <p:nvPr/>
        </p:nvPicPr>
        <p:blipFill rotWithShape="1">
          <a:blip r:embed="rId3">
            <a:alphaModFix/>
          </a:blip>
          <a:srcRect/>
          <a:stretch/>
        </p:blipFill>
        <p:spPr>
          <a:xfrm>
            <a:off x="3280813" y="2533705"/>
            <a:ext cx="4148665" cy="31508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5" name="Google Shape;155;p22"/>
          <p:cNvPicPr preferRelativeResize="0"/>
          <p:nvPr/>
        </p:nvPicPr>
        <p:blipFill rotWithShape="1">
          <a:blip r:embed="rId4">
            <a:alphaModFix/>
          </a:blip>
          <a:srcRect/>
          <a:stretch/>
        </p:blipFill>
        <p:spPr>
          <a:xfrm>
            <a:off x="337625" y="140362"/>
            <a:ext cx="1197344" cy="1197344"/>
          </a:xfrm>
          <a:prstGeom prst="rect">
            <a:avLst/>
          </a:prstGeom>
          <a:noFill/>
          <a:ln>
            <a:noFill/>
          </a:ln>
        </p:spPr>
      </p:pic>
      <p:pic>
        <p:nvPicPr>
          <p:cNvPr id="156" name="Google Shape;156;p22"/>
          <p:cNvPicPr preferRelativeResize="0"/>
          <p:nvPr/>
        </p:nvPicPr>
        <p:blipFill rotWithShape="1">
          <a:blip r:embed="rId5">
            <a:alphaModFix/>
          </a:blip>
          <a:srcRect l="627" t="-199" r="-199" b="627"/>
          <a:stretch/>
        </p:blipFill>
        <p:spPr>
          <a:xfrm rot="5400000">
            <a:off x="190727" y="1508975"/>
            <a:ext cx="2686273" cy="2686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7" name="Google Shape;157;p22"/>
          <p:cNvPicPr preferRelativeResize="0"/>
          <p:nvPr/>
        </p:nvPicPr>
        <p:blipFill>
          <a:blip r:embed="rId6">
            <a:alphaModFix/>
          </a:blip>
          <a:stretch>
            <a:fillRect/>
          </a:stretch>
        </p:blipFill>
        <p:spPr>
          <a:xfrm rot="5400000">
            <a:off x="8026548" y="1318850"/>
            <a:ext cx="4013052" cy="40130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3"/>
          <p:cNvSpPr txBox="1"/>
          <p:nvPr/>
        </p:nvSpPr>
        <p:spPr>
          <a:xfrm>
            <a:off x="2803826" y="581671"/>
            <a:ext cx="8479218" cy="584775"/>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u="sng">
                <a:solidFill>
                  <a:schemeClr val="dk1"/>
                </a:solidFill>
                <a:latin typeface="Calibri"/>
                <a:ea typeface="Calibri"/>
                <a:cs typeface="Calibri"/>
                <a:sym typeface="Calibri"/>
              </a:rPr>
              <a:t>How will your child be spending their time?</a:t>
            </a:r>
            <a:endParaRPr sz="3200" b="1" u="sng">
              <a:solidFill>
                <a:schemeClr val="dk1"/>
              </a:solidFill>
              <a:latin typeface="Calibri"/>
              <a:ea typeface="Calibri"/>
              <a:cs typeface="Calibri"/>
              <a:sym typeface="Calibri"/>
            </a:endParaRPr>
          </a:p>
        </p:txBody>
      </p:sp>
      <p:pic>
        <p:nvPicPr>
          <p:cNvPr id="163" name="Google Shape;163;p23"/>
          <p:cNvPicPr preferRelativeResize="0"/>
          <p:nvPr/>
        </p:nvPicPr>
        <p:blipFill rotWithShape="1">
          <a:blip r:embed="rId3">
            <a:alphaModFix/>
          </a:blip>
          <a:srcRect/>
          <a:stretch/>
        </p:blipFill>
        <p:spPr>
          <a:xfrm>
            <a:off x="3961020" y="3505200"/>
            <a:ext cx="4131733" cy="3098800"/>
          </a:xfrm>
          <a:prstGeom prst="rect">
            <a:avLst/>
          </a:prstGeom>
          <a:ln w="88900" cap="sq" cmpd="thickThin">
            <a:solidFill>
              <a:srgbClr val="000000"/>
            </a:solidFill>
            <a:prstDash val="solid"/>
            <a:miter lim="800000"/>
          </a:ln>
          <a:effectLst>
            <a:innerShdw blurRad="76200">
              <a:srgbClr val="000000"/>
            </a:innerShdw>
          </a:effectLst>
        </p:spPr>
      </p:pic>
      <p:pic>
        <p:nvPicPr>
          <p:cNvPr id="164" name="Google Shape;164;p23"/>
          <p:cNvPicPr preferRelativeResize="0"/>
          <p:nvPr/>
        </p:nvPicPr>
        <p:blipFill rotWithShape="1">
          <a:blip r:embed="rId4">
            <a:alphaModFix/>
          </a:blip>
          <a:srcRect/>
          <a:stretch/>
        </p:blipFill>
        <p:spPr>
          <a:xfrm>
            <a:off x="361992" y="181141"/>
            <a:ext cx="1156565" cy="1156565"/>
          </a:xfrm>
          <a:prstGeom prst="rect">
            <a:avLst/>
          </a:prstGeom>
          <a:noFill/>
          <a:ln>
            <a:noFill/>
          </a:ln>
        </p:spPr>
      </p:pic>
      <p:pic>
        <p:nvPicPr>
          <p:cNvPr id="165" name="Google Shape;165;p23"/>
          <p:cNvPicPr preferRelativeResize="0"/>
          <p:nvPr/>
        </p:nvPicPr>
        <p:blipFill>
          <a:blip r:embed="rId5">
            <a:alphaModFix/>
          </a:blip>
          <a:stretch>
            <a:fillRect/>
          </a:stretch>
        </p:blipFill>
        <p:spPr>
          <a:xfrm rot="-5400000">
            <a:off x="8227675" y="1318849"/>
            <a:ext cx="3811926" cy="38119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6" name="Google Shape;166;p23"/>
          <p:cNvPicPr preferRelativeResize="0"/>
          <p:nvPr/>
        </p:nvPicPr>
        <p:blipFill>
          <a:blip r:embed="rId6">
            <a:alphaModFix/>
          </a:blip>
          <a:stretch>
            <a:fillRect/>
          </a:stretch>
        </p:blipFill>
        <p:spPr>
          <a:xfrm rot="-5400000">
            <a:off x="152400" y="1490106"/>
            <a:ext cx="3656218" cy="36562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4"/>
          <p:cNvSpPr txBox="1"/>
          <p:nvPr/>
        </p:nvSpPr>
        <p:spPr>
          <a:xfrm>
            <a:off x="3086100" y="581671"/>
            <a:ext cx="7837714" cy="584775"/>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u="sng">
                <a:solidFill>
                  <a:schemeClr val="dk1"/>
                </a:solidFill>
                <a:latin typeface="Calibri"/>
                <a:ea typeface="Calibri"/>
                <a:cs typeface="Calibri"/>
                <a:sym typeface="Calibri"/>
              </a:rPr>
              <a:t>How will your child be spending their time?</a:t>
            </a:r>
            <a:endParaRPr sz="3200" b="1" u="sng">
              <a:solidFill>
                <a:schemeClr val="dk1"/>
              </a:solidFill>
              <a:latin typeface="Calibri"/>
              <a:ea typeface="Calibri"/>
              <a:cs typeface="Calibri"/>
              <a:sym typeface="Calibri"/>
            </a:endParaRPr>
          </a:p>
        </p:txBody>
      </p:sp>
      <p:pic>
        <p:nvPicPr>
          <p:cNvPr id="172" name="Google Shape;172;p24"/>
          <p:cNvPicPr preferRelativeResize="0"/>
          <p:nvPr/>
        </p:nvPicPr>
        <p:blipFill rotWithShape="1">
          <a:blip r:embed="rId3">
            <a:alphaModFix/>
          </a:blip>
          <a:srcRect/>
          <a:stretch/>
        </p:blipFill>
        <p:spPr>
          <a:xfrm>
            <a:off x="215036" y="91144"/>
            <a:ext cx="1238207" cy="1238207"/>
          </a:xfrm>
          <a:prstGeom prst="rect">
            <a:avLst/>
          </a:prstGeom>
          <a:noFill/>
          <a:ln>
            <a:noFill/>
          </a:ln>
        </p:spPr>
      </p:pic>
      <p:pic>
        <p:nvPicPr>
          <p:cNvPr id="173" name="Google Shape;173;p24"/>
          <p:cNvPicPr preferRelativeResize="0"/>
          <p:nvPr/>
        </p:nvPicPr>
        <p:blipFill rotWithShape="1">
          <a:blip r:embed="rId4">
            <a:alphaModFix/>
          </a:blip>
          <a:srcRect/>
          <a:stretch/>
        </p:blipFill>
        <p:spPr>
          <a:xfrm rot="-5400000">
            <a:off x="8641178" y="1508965"/>
            <a:ext cx="2919435" cy="2919435"/>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74" name="Google Shape;174;p24"/>
          <p:cNvPicPr preferRelativeResize="0"/>
          <p:nvPr/>
        </p:nvPicPr>
        <p:blipFill rotWithShape="1">
          <a:blip r:embed="rId5">
            <a:alphaModFix/>
          </a:blip>
          <a:srcRect/>
          <a:stretch/>
        </p:blipFill>
        <p:spPr>
          <a:xfrm rot="-5400000">
            <a:off x="576561" y="1508966"/>
            <a:ext cx="3113296" cy="3113296"/>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75" name="Google Shape;175;p24"/>
          <p:cNvPicPr preferRelativeResize="0"/>
          <p:nvPr/>
        </p:nvPicPr>
        <p:blipFill rotWithShape="1">
          <a:blip r:embed="rId6">
            <a:alphaModFix/>
          </a:blip>
          <a:srcRect/>
          <a:stretch/>
        </p:blipFill>
        <p:spPr>
          <a:xfrm rot="-5400000">
            <a:off x="3920752" y="2042216"/>
            <a:ext cx="4489532" cy="4489532"/>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5"/>
          <p:cNvSpPr txBox="1"/>
          <p:nvPr/>
        </p:nvSpPr>
        <p:spPr>
          <a:xfrm>
            <a:off x="3364523" y="410410"/>
            <a:ext cx="8000163" cy="584775"/>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u="sng">
                <a:solidFill>
                  <a:schemeClr val="dk1"/>
                </a:solidFill>
                <a:latin typeface="Calibri"/>
                <a:ea typeface="Calibri"/>
                <a:cs typeface="Calibri"/>
                <a:sym typeface="Calibri"/>
              </a:rPr>
              <a:t>How will your child be spending their time?</a:t>
            </a:r>
            <a:endParaRPr sz="3200" b="1" u="sng">
              <a:solidFill>
                <a:schemeClr val="dk1"/>
              </a:solidFill>
              <a:latin typeface="Calibri"/>
              <a:ea typeface="Calibri"/>
              <a:cs typeface="Calibri"/>
              <a:sym typeface="Calibri"/>
            </a:endParaRPr>
          </a:p>
        </p:txBody>
      </p:sp>
      <p:pic>
        <p:nvPicPr>
          <p:cNvPr id="181" name="Google Shape;181;p25"/>
          <p:cNvPicPr preferRelativeResize="0"/>
          <p:nvPr/>
        </p:nvPicPr>
        <p:blipFill rotWithShape="1">
          <a:blip r:embed="rId3">
            <a:alphaModFix/>
          </a:blip>
          <a:srcRect/>
          <a:stretch/>
        </p:blipFill>
        <p:spPr>
          <a:xfrm>
            <a:off x="133392" y="83693"/>
            <a:ext cx="1238208" cy="1238208"/>
          </a:xfrm>
          <a:prstGeom prst="rect">
            <a:avLst/>
          </a:prstGeom>
          <a:noFill/>
          <a:ln>
            <a:noFill/>
          </a:ln>
        </p:spPr>
      </p:pic>
      <p:pic>
        <p:nvPicPr>
          <p:cNvPr id="182" name="Google Shape;182;p25"/>
          <p:cNvPicPr preferRelativeResize="0"/>
          <p:nvPr/>
        </p:nvPicPr>
        <p:blipFill>
          <a:blip r:embed="rId4">
            <a:alphaModFix/>
          </a:blip>
          <a:stretch>
            <a:fillRect/>
          </a:stretch>
        </p:blipFill>
        <p:spPr>
          <a:xfrm>
            <a:off x="4171166" y="2114985"/>
            <a:ext cx="3792697" cy="3792697"/>
          </a:xfrm>
          <a:prstGeom prst="rect">
            <a:avLst/>
          </a:prstGeom>
          <a:ln>
            <a:noFill/>
          </a:ln>
          <a:effectLst>
            <a:softEdge rad="112500"/>
          </a:effectLst>
        </p:spPr>
      </p:pic>
      <p:pic>
        <p:nvPicPr>
          <p:cNvPr id="183" name="Google Shape;183;p25"/>
          <p:cNvPicPr preferRelativeResize="0"/>
          <p:nvPr/>
        </p:nvPicPr>
        <p:blipFill>
          <a:blip r:embed="rId5">
            <a:alphaModFix/>
          </a:blip>
          <a:stretch>
            <a:fillRect/>
          </a:stretch>
        </p:blipFill>
        <p:spPr>
          <a:xfrm>
            <a:off x="152400" y="1474301"/>
            <a:ext cx="3942567" cy="3942567"/>
          </a:xfrm>
          <a:prstGeom prst="rect">
            <a:avLst/>
          </a:prstGeom>
          <a:ln>
            <a:noFill/>
          </a:ln>
          <a:effectLst>
            <a:softEdge rad="112500"/>
          </a:effectLst>
        </p:spPr>
      </p:pic>
      <p:pic>
        <p:nvPicPr>
          <p:cNvPr id="184" name="Google Shape;184;p25"/>
          <p:cNvPicPr preferRelativeResize="0"/>
          <p:nvPr/>
        </p:nvPicPr>
        <p:blipFill>
          <a:blip r:embed="rId6">
            <a:alphaModFix/>
          </a:blip>
          <a:stretch>
            <a:fillRect/>
          </a:stretch>
        </p:blipFill>
        <p:spPr>
          <a:xfrm>
            <a:off x="8040063" y="1367885"/>
            <a:ext cx="3847137" cy="384713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6"/>
          <p:cNvSpPr txBox="1"/>
          <p:nvPr/>
        </p:nvSpPr>
        <p:spPr>
          <a:xfrm>
            <a:off x="956603" y="766940"/>
            <a:ext cx="10367889" cy="578619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3200" b="1" u="sng" dirty="0">
                <a:solidFill>
                  <a:schemeClr val="dk1"/>
                </a:solidFill>
                <a:latin typeface="Calibri"/>
                <a:ea typeface="Calibri"/>
                <a:cs typeface="Calibri"/>
                <a:sym typeface="Calibri"/>
              </a:rPr>
              <a:t>Forest School Friday</a:t>
            </a:r>
            <a:endParaRPr dirty="0"/>
          </a:p>
          <a:p>
            <a:pPr marL="0" marR="0" lvl="0" indent="0" algn="l" rtl="0">
              <a:spcBef>
                <a:spcPts val="0"/>
              </a:spcBef>
              <a:spcAft>
                <a:spcPts val="0"/>
              </a:spcAft>
              <a:buNone/>
            </a:pPr>
            <a:endParaRPr sz="3200"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3200" dirty="0">
                <a:solidFill>
                  <a:schemeClr val="dk1"/>
                </a:solidFill>
                <a:latin typeface="Calibri"/>
                <a:ea typeface="Calibri"/>
                <a:cs typeface="Calibri"/>
                <a:sym typeface="Calibri"/>
              </a:rPr>
              <a:t>We are a Forest School inspired Nursery and we promote the benefits of early childhood education that takes place outdoors in our woodland area.   The curriculum is fluid, focused on learner-led outdoor play and it encourages curiosity and exploration.</a:t>
            </a:r>
            <a:endParaRPr dirty="0"/>
          </a:p>
          <a:p>
            <a:pPr marL="0" marR="0" lvl="0" indent="0" algn="l" rtl="0">
              <a:spcBef>
                <a:spcPts val="0"/>
              </a:spcBef>
              <a:spcAft>
                <a:spcPts val="0"/>
              </a:spcAft>
              <a:buNone/>
            </a:pPr>
            <a:endParaRPr sz="3200" dirty="0">
              <a:solidFill>
                <a:schemeClr val="dk1"/>
              </a:solidFill>
              <a:latin typeface="Calibri"/>
              <a:ea typeface="Calibri"/>
              <a:cs typeface="Calibri"/>
              <a:sym typeface="Calibri"/>
            </a:endParaRPr>
          </a:p>
          <a:p>
            <a:pPr marL="0" marR="0" lvl="0" indent="0" algn="l" rtl="0">
              <a:spcBef>
                <a:spcPts val="0"/>
              </a:spcBef>
              <a:spcAft>
                <a:spcPts val="0"/>
              </a:spcAft>
              <a:buNone/>
            </a:pPr>
            <a:endParaRPr sz="3200" dirty="0">
              <a:solidFill>
                <a:schemeClr val="dk1"/>
              </a:solidFill>
              <a:latin typeface="Calibri"/>
              <a:ea typeface="Calibri"/>
              <a:cs typeface="Calibri"/>
              <a:sym typeface="Calibri"/>
            </a:endParaRPr>
          </a:p>
          <a:p>
            <a:pPr marL="0" marR="0" lvl="0" indent="0" algn="l" rtl="0">
              <a:spcBef>
                <a:spcPts val="0"/>
              </a:spcBef>
              <a:spcAft>
                <a:spcPts val="0"/>
              </a:spcAft>
              <a:buNone/>
            </a:pPr>
            <a:endParaRPr sz="3200" dirty="0">
              <a:solidFill>
                <a:schemeClr val="dk1"/>
              </a:solidFill>
              <a:latin typeface="Calibri"/>
              <a:ea typeface="Calibri"/>
              <a:cs typeface="Calibri"/>
              <a:sym typeface="Calibri"/>
            </a:endParaRPr>
          </a:p>
          <a:p>
            <a:pPr marL="0" marR="0" lvl="0" indent="0" algn="l" rtl="0">
              <a:spcBef>
                <a:spcPts val="0"/>
              </a:spcBef>
              <a:spcAft>
                <a:spcPts val="0"/>
              </a:spcAft>
              <a:buNone/>
            </a:pPr>
            <a:endParaRPr sz="3200" dirty="0">
              <a:solidFill>
                <a:schemeClr val="dk1"/>
              </a:solidFill>
              <a:latin typeface="Calibri"/>
              <a:ea typeface="Calibri"/>
              <a:cs typeface="Calibri"/>
              <a:sym typeface="Calibri"/>
            </a:endParaRPr>
          </a:p>
        </p:txBody>
      </p:sp>
      <p:pic>
        <p:nvPicPr>
          <p:cNvPr id="191" name="Google Shape;191;p26"/>
          <p:cNvPicPr preferRelativeResize="0"/>
          <p:nvPr/>
        </p:nvPicPr>
        <p:blipFill rotWithShape="1">
          <a:blip r:embed="rId3">
            <a:alphaModFix/>
          </a:blip>
          <a:srcRect/>
          <a:stretch/>
        </p:blipFill>
        <p:spPr>
          <a:xfrm>
            <a:off x="7625443" y="4196443"/>
            <a:ext cx="3535136" cy="21866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2" name="Google Shape;192;p26"/>
          <p:cNvPicPr preferRelativeResize="0"/>
          <p:nvPr/>
        </p:nvPicPr>
        <p:blipFill rotWithShape="1">
          <a:blip r:embed="rId4">
            <a:alphaModFix/>
          </a:blip>
          <a:srcRect/>
          <a:stretch/>
        </p:blipFill>
        <p:spPr>
          <a:xfrm>
            <a:off x="3143712" y="4556351"/>
            <a:ext cx="2547256" cy="1826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3" name="Google Shape;193;p26"/>
          <p:cNvPicPr preferRelativeResize="0"/>
          <p:nvPr/>
        </p:nvPicPr>
        <p:blipFill rotWithShape="1">
          <a:blip r:embed="rId5">
            <a:alphaModFix/>
          </a:blip>
          <a:srcRect/>
          <a:stretch/>
        </p:blipFill>
        <p:spPr>
          <a:xfrm>
            <a:off x="10707774" y="313508"/>
            <a:ext cx="1233435" cy="1233435"/>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7"/>
          <p:cNvSpPr txBox="1"/>
          <p:nvPr/>
        </p:nvSpPr>
        <p:spPr>
          <a:xfrm>
            <a:off x="822374" y="702798"/>
            <a:ext cx="10367889" cy="5078313"/>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GB" sz="3200" b="1" u="sng">
                <a:solidFill>
                  <a:schemeClr val="dk1"/>
                </a:solidFill>
                <a:latin typeface="Calibri"/>
                <a:ea typeface="Calibri"/>
                <a:cs typeface="Calibri"/>
                <a:sym typeface="Calibri"/>
              </a:rPr>
              <a:t>Lunch at School</a:t>
            </a:r>
            <a:endParaRPr/>
          </a:p>
          <a:p>
            <a:pPr marL="0" marR="0" lvl="0" indent="0" algn="l" rtl="0">
              <a:spcBef>
                <a:spcPts val="0"/>
              </a:spcBef>
              <a:spcAft>
                <a:spcPts val="0"/>
              </a:spcAft>
              <a:buNone/>
            </a:pPr>
            <a:endParaRPr sz="3200" b="1" u="sng">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3200"/>
              <a:buFont typeface="Arial"/>
              <a:buChar char="•"/>
            </a:pPr>
            <a:r>
              <a:rPr lang="en-GB" sz="3200">
                <a:solidFill>
                  <a:schemeClr val="dk1"/>
                </a:solidFill>
                <a:latin typeface="Calibri"/>
                <a:ea typeface="Calibri"/>
                <a:cs typeface="Calibri"/>
                <a:sym typeface="Calibri"/>
              </a:rPr>
              <a:t>Packed lunches </a:t>
            </a:r>
            <a:r>
              <a:rPr lang="en-GB" sz="3200">
                <a:solidFill>
                  <a:srgbClr val="FF0000"/>
                </a:solidFill>
                <a:latin typeface="Calibri"/>
                <a:ea typeface="Calibri"/>
                <a:cs typeface="Calibri"/>
                <a:sym typeface="Calibri"/>
              </a:rPr>
              <a:t>– no nuts please!</a:t>
            </a:r>
            <a:endParaRPr/>
          </a:p>
          <a:p>
            <a:pPr marL="457200" marR="0" lvl="0" indent="-2540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3200"/>
              <a:buFont typeface="Arial"/>
              <a:buChar char="•"/>
            </a:pPr>
            <a:r>
              <a:rPr lang="en-GB" sz="3200">
                <a:solidFill>
                  <a:schemeClr val="dk1"/>
                </a:solidFill>
                <a:latin typeface="Calibri"/>
                <a:ea typeface="Calibri"/>
                <a:cs typeface="Calibri"/>
                <a:sym typeface="Calibri"/>
              </a:rPr>
              <a:t>We are a healthy, sugar smart school</a:t>
            </a:r>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3200"/>
              <a:buFont typeface="Arial"/>
              <a:buChar char="•"/>
            </a:pPr>
            <a:r>
              <a:rPr lang="en-GB" sz="3200">
                <a:solidFill>
                  <a:schemeClr val="dk1"/>
                </a:solidFill>
                <a:latin typeface="Calibri"/>
                <a:ea typeface="Calibri"/>
                <a:cs typeface="Calibri"/>
                <a:sym typeface="Calibri"/>
              </a:rPr>
              <a:t>Water to drink</a:t>
            </a:r>
            <a:endParaRPr/>
          </a:p>
          <a:p>
            <a:pPr marL="457200" marR="0" lvl="0" indent="-2540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a:p>
            <a:pPr marL="457200" marR="0" lvl="0" indent="-2540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99" name="Google Shape;199;p27"/>
          <p:cNvPicPr preferRelativeResize="0"/>
          <p:nvPr/>
        </p:nvPicPr>
        <p:blipFill rotWithShape="1">
          <a:blip r:embed="rId3">
            <a:alphaModFix/>
          </a:blip>
          <a:srcRect/>
          <a:stretch/>
        </p:blipFill>
        <p:spPr>
          <a:xfrm>
            <a:off x="7392079" y="769369"/>
            <a:ext cx="1228725" cy="1504950"/>
          </a:xfrm>
          <a:prstGeom prst="rect">
            <a:avLst/>
          </a:prstGeom>
          <a:noFill/>
          <a:ln>
            <a:noFill/>
          </a:ln>
        </p:spPr>
      </p:pic>
      <p:pic>
        <p:nvPicPr>
          <p:cNvPr id="200" name="Google Shape;200;p27"/>
          <p:cNvPicPr preferRelativeResize="0"/>
          <p:nvPr/>
        </p:nvPicPr>
        <p:blipFill rotWithShape="1">
          <a:blip r:embed="rId4">
            <a:alphaModFix/>
          </a:blip>
          <a:srcRect/>
          <a:stretch/>
        </p:blipFill>
        <p:spPr>
          <a:xfrm>
            <a:off x="6319406" y="4140371"/>
            <a:ext cx="2066925" cy="1438275"/>
          </a:xfrm>
          <a:prstGeom prst="rect">
            <a:avLst/>
          </a:prstGeom>
          <a:noFill/>
          <a:ln>
            <a:noFill/>
          </a:ln>
        </p:spPr>
      </p:pic>
      <p:pic>
        <p:nvPicPr>
          <p:cNvPr id="201" name="Google Shape;201;p27"/>
          <p:cNvPicPr preferRelativeResize="0"/>
          <p:nvPr/>
        </p:nvPicPr>
        <p:blipFill rotWithShape="1">
          <a:blip r:embed="rId5">
            <a:alphaModFix/>
          </a:blip>
          <a:srcRect/>
          <a:stretch/>
        </p:blipFill>
        <p:spPr>
          <a:xfrm>
            <a:off x="8741228" y="2568746"/>
            <a:ext cx="2105025" cy="1571625"/>
          </a:xfrm>
          <a:prstGeom prst="rect">
            <a:avLst/>
          </a:prstGeom>
          <a:noFill/>
          <a:ln>
            <a:noFill/>
          </a:ln>
        </p:spPr>
      </p:pic>
      <p:pic>
        <p:nvPicPr>
          <p:cNvPr id="202" name="Google Shape;202;p27"/>
          <p:cNvPicPr preferRelativeResize="0"/>
          <p:nvPr/>
        </p:nvPicPr>
        <p:blipFill rotWithShape="1">
          <a:blip r:embed="rId6">
            <a:alphaModFix/>
          </a:blip>
          <a:srcRect/>
          <a:stretch/>
        </p:blipFill>
        <p:spPr>
          <a:xfrm>
            <a:off x="154766" y="5113503"/>
            <a:ext cx="1335216" cy="133521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8"/>
          <p:cNvSpPr txBox="1"/>
          <p:nvPr/>
        </p:nvSpPr>
        <p:spPr>
          <a:xfrm>
            <a:off x="956603" y="815926"/>
            <a:ext cx="10367889" cy="526293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3200" b="1" u="sng" dirty="0">
                <a:solidFill>
                  <a:schemeClr val="dk1"/>
                </a:solidFill>
                <a:latin typeface="Calibri"/>
                <a:ea typeface="Calibri"/>
                <a:cs typeface="Calibri"/>
                <a:sym typeface="Calibri"/>
              </a:rPr>
              <a:t>A Healthy School</a:t>
            </a:r>
            <a:endParaRPr dirty="0"/>
          </a:p>
          <a:p>
            <a:pPr marL="0" marR="0" lvl="0" indent="0" algn="l" rtl="0">
              <a:spcBef>
                <a:spcPts val="0"/>
              </a:spcBef>
              <a:spcAft>
                <a:spcPts val="0"/>
              </a:spcAft>
              <a:buNone/>
            </a:pPr>
            <a:r>
              <a:rPr lang="en-GB" sz="1600" b="1" u="sng" dirty="0">
                <a:solidFill>
                  <a:schemeClr val="dk1"/>
                </a:solidFill>
                <a:latin typeface="Calibri"/>
                <a:ea typeface="Calibri"/>
                <a:cs typeface="Calibri"/>
                <a:sym typeface="Calibri"/>
              </a:rPr>
              <a:t>  </a:t>
            </a:r>
            <a:endParaRPr dirty="0"/>
          </a:p>
          <a:p>
            <a:pPr marL="457200" marR="0" lvl="0" indent="-457200" algn="l" rtl="0">
              <a:spcBef>
                <a:spcPts val="0"/>
              </a:spcBef>
              <a:spcAft>
                <a:spcPts val="0"/>
              </a:spcAft>
              <a:buClr>
                <a:schemeClr val="dk1"/>
              </a:buClr>
              <a:buSzPts val="3000"/>
              <a:buFont typeface="Arial"/>
              <a:buChar char="•"/>
            </a:pPr>
            <a:r>
              <a:rPr lang="en-GB" sz="3000" dirty="0">
                <a:solidFill>
                  <a:schemeClr val="dk1"/>
                </a:solidFill>
                <a:latin typeface="Calibri"/>
                <a:ea typeface="Calibri"/>
                <a:cs typeface="Calibri"/>
                <a:sym typeface="Calibri"/>
              </a:rPr>
              <a:t>At St. Martin’s we encourage our children to lead a healthy lifestyle.  We want them to think about their health and physical activity and the effects of the environment around them.</a:t>
            </a:r>
            <a:endParaRPr dirty="0"/>
          </a:p>
          <a:p>
            <a:pPr marL="457200" marR="0" lvl="0" indent="-457200" algn="l" rtl="0">
              <a:spcBef>
                <a:spcPts val="0"/>
              </a:spcBef>
              <a:spcAft>
                <a:spcPts val="0"/>
              </a:spcAft>
              <a:buClr>
                <a:schemeClr val="dk1"/>
              </a:buClr>
              <a:buSzPts val="3000"/>
              <a:buFont typeface="Arial"/>
              <a:buChar char="•"/>
            </a:pPr>
            <a:r>
              <a:rPr lang="en-GB" sz="3000" dirty="0" smtClean="0">
                <a:solidFill>
                  <a:schemeClr val="dk1"/>
                </a:solidFill>
                <a:latin typeface="Calibri"/>
                <a:ea typeface="Calibri"/>
                <a:cs typeface="Calibri"/>
                <a:sym typeface="Calibri"/>
              </a:rPr>
              <a:t>We </a:t>
            </a:r>
            <a:r>
              <a:rPr lang="en-GB" sz="3000" dirty="0">
                <a:solidFill>
                  <a:schemeClr val="dk1"/>
                </a:solidFill>
                <a:latin typeface="Calibri"/>
                <a:ea typeface="Calibri"/>
                <a:cs typeface="Calibri"/>
                <a:sym typeface="Calibri"/>
              </a:rPr>
              <a:t>encourage parents to walk their children to school.  If parents need to travel by car we ask that they ‘park and stride’.</a:t>
            </a:r>
            <a:endParaRPr dirty="0"/>
          </a:p>
          <a:p>
            <a:pPr marL="457200" marR="0" lvl="0" indent="-457200" algn="l" rtl="0">
              <a:spcBef>
                <a:spcPts val="0"/>
              </a:spcBef>
              <a:spcAft>
                <a:spcPts val="0"/>
              </a:spcAft>
              <a:buClr>
                <a:schemeClr val="dk1"/>
              </a:buClr>
              <a:buSzPts val="3000"/>
              <a:buFont typeface="Arial"/>
              <a:buChar char="•"/>
            </a:pPr>
            <a:r>
              <a:rPr lang="en-GB" sz="3000" dirty="0" smtClean="0">
                <a:solidFill>
                  <a:schemeClr val="dk1"/>
                </a:solidFill>
                <a:latin typeface="Calibri"/>
                <a:ea typeface="Calibri"/>
                <a:cs typeface="Calibri"/>
                <a:sym typeface="Calibri"/>
              </a:rPr>
              <a:t>Fruit </a:t>
            </a:r>
            <a:r>
              <a:rPr lang="en-GB" sz="3000" dirty="0">
                <a:solidFill>
                  <a:schemeClr val="dk1"/>
                </a:solidFill>
                <a:latin typeface="Calibri"/>
                <a:ea typeface="Calibri"/>
                <a:cs typeface="Calibri"/>
                <a:sym typeface="Calibri"/>
              </a:rPr>
              <a:t>is provided, free of charge, to all children from Nursery to Year 2.</a:t>
            </a:r>
            <a:endParaRPr dirty="0"/>
          </a:p>
        </p:txBody>
      </p:sp>
      <p:pic>
        <p:nvPicPr>
          <p:cNvPr id="208" name="Google Shape;208;p28"/>
          <p:cNvPicPr preferRelativeResize="0"/>
          <p:nvPr/>
        </p:nvPicPr>
        <p:blipFill rotWithShape="1">
          <a:blip r:embed="rId3">
            <a:alphaModFix/>
          </a:blip>
          <a:srcRect/>
          <a:stretch/>
        </p:blipFill>
        <p:spPr>
          <a:xfrm>
            <a:off x="9879456" y="261257"/>
            <a:ext cx="1445036" cy="144503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9"/>
          <p:cNvSpPr txBox="1"/>
          <p:nvPr/>
        </p:nvSpPr>
        <p:spPr>
          <a:xfrm>
            <a:off x="956603" y="815926"/>
            <a:ext cx="10368000" cy="48024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GB" sz="3200" b="1" u="sng">
                <a:solidFill>
                  <a:schemeClr val="dk1"/>
                </a:solidFill>
                <a:latin typeface="Calibri"/>
                <a:ea typeface="Calibri"/>
                <a:cs typeface="Calibri"/>
                <a:sym typeface="Calibri"/>
              </a:rPr>
              <a:t>A Healthy School</a:t>
            </a:r>
            <a:endParaRPr/>
          </a:p>
          <a:p>
            <a:pPr marL="0" marR="0" lvl="0" indent="0" algn="l" rtl="0">
              <a:spcBef>
                <a:spcPts val="0"/>
              </a:spcBef>
              <a:spcAft>
                <a:spcPts val="0"/>
              </a:spcAft>
              <a:buNone/>
            </a:pPr>
            <a:r>
              <a:rPr lang="en-GB" sz="1600" b="1" u="sng">
                <a:solidFill>
                  <a:schemeClr val="dk1"/>
                </a:solidFill>
                <a:latin typeface="Calibri"/>
                <a:ea typeface="Calibri"/>
                <a:cs typeface="Calibri"/>
                <a:sym typeface="Calibri"/>
              </a:rPr>
              <a:t>  </a:t>
            </a:r>
            <a:endParaRPr/>
          </a:p>
          <a:p>
            <a:pPr marL="457200" marR="0" lvl="0" indent="-457200" algn="l" rtl="0">
              <a:spcBef>
                <a:spcPts val="0"/>
              </a:spcBef>
              <a:spcAft>
                <a:spcPts val="0"/>
              </a:spcAft>
              <a:buClr>
                <a:schemeClr val="dk1"/>
              </a:buClr>
              <a:buSzPts val="3000"/>
              <a:buFont typeface="Arial"/>
              <a:buChar char="•"/>
            </a:pPr>
            <a:r>
              <a:rPr lang="en-GB" sz="3000">
                <a:solidFill>
                  <a:schemeClr val="dk1"/>
                </a:solidFill>
                <a:latin typeface="Calibri"/>
                <a:ea typeface="Calibri"/>
                <a:cs typeface="Calibri"/>
                <a:sym typeface="Calibri"/>
              </a:rPr>
              <a:t>Milk is provided, free of charge, to all children in the Nursery.</a:t>
            </a:r>
            <a:endParaRPr/>
          </a:p>
          <a:p>
            <a:pPr marL="0" marR="0" lvl="0" indent="0" algn="l" rtl="0">
              <a:spcBef>
                <a:spcPts val="0"/>
              </a:spcBef>
              <a:spcAft>
                <a:spcPts val="0"/>
              </a:spcAft>
              <a:buNone/>
            </a:pPr>
            <a:endParaRPr sz="300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3000"/>
              <a:buFont typeface="Arial"/>
              <a:buChar char="•"/>
            </a:pPr>
            <a:r>
              <a:rPr lang="en-GB" sz="3000">
                <a:solidFill>
                  <a:schemeClr val="dk1"/>
                </a:solidFill>
                <a:latin typeface="Calibri"/>
                <a:ea typeface="Calibri"/>
                <a:cs typeface="Calibri"/>
                <a:sym typeface="Calibri"/>
              </a:rPr>
              <a:t>The Daily Mile</a:t>
            </a:r>
            <a:endParaRPr/>
          </a:p>
          <a:p>
            <a:pPr marL="0" marR="0" lvl="0" indent="0" algn="l" rtl="0">
              <a:spcBef>
                <a:spcPts val="0"/>
              </a:spcBef>
              <a:spcAft>
                <a:spcPts val="0"/>
              </a:spcAft>
              <a:buNone/>
            </a:pPr>
            <a:endParaRPr sz="3000">
              <a:solidFill>
                <a:schemeClr val="dk1"/>
              </a:solidFill>
              <a:latin typeface="Calibri"/>
              <a:ea typeface="Calibri"/>
              <a:cs typeface="Calibri"/>
              <a:sym typeface="Calibri"/>
            </a:endParaRPr>
          </a:p>
          <a:p>
            <a:pPr marL="0" marR="0" lvl="0" indent="0" algn="l" rtl="0">
              <a:spcBef>
                <a:spcPts val="0"/>
              </a:spcBef>
              <a:spcAft>
                <a:spcPts val="0"/>
              </a:spcAft>
              <a:buNone/>
            </a:pPr>
            <a:endParaRPr sz="3000">
              <a:solidFill>
                <a:schemeClr val="dk1"/>
              </a:solidFill>
              <a:latin typeface="Calibri"/>
              <a:ea typeface="Calibri"/>
              <a:cs typeface="Calibri"/>
              <a:sym typeface="Calibri"/>
            </a:endParaRPr>
          </a:p>
          <a:p>
            <a:pPr marL="0" marR="0" lvl="0" indent="0" algn="l" rtl="0">
              <a:spcBef>
                <a:spcPts val="0"/>
              </a:spcBef>
              <a:spcAft>
                <a:spcPts val="0"/>
              </a:spcAft>
              <a:buNone/>
            </a:pPr>
            <a:endParaRPr sz="3000">
              <a:solidFill>
                <a:schemeClr val="dk1"/>
              </a:solidFill>
              <a:latin typeface="Calibri"/>
              <a:ea typeface="Calibri"/>
              <a:cs typeface="Calibri"/>
              <a:sym typeface="Calibri"/>
            </a:endParaRPr>
          </a:p>
          <a:p>
            <a:pPr marL="0" marR="0" lvl="0" indent="0" algn="l" rtl="0">
              <a:spcBef>
                <a:spcPts val="0"/>
              </a:spcBef>
              <a:spcAft>
                <a:spcPts val="0"/>
              </a:spcAft>
              <a:buNone/>
            </a:pPr>
            <a:endParaRPr sz="3000">
              <a:solidFill>
                <a:schemeClr val="dk1"/>
              </a:solidFill>
              <a:latin typeface="Calibri"/>
              <a:ea typeface="Calibri"/>
              <a:cs typeface="Calibri"/>
              <a:sym typeface="Calibri"/>
            </a:endParaRPr>
          </a:p>
          <a:p>
            <a:pPr marL="0" marR="0" lvl="0" indent="0" algn="l" rtl="0">
              <a:spcBef>
                <a:spcPts val="0"/>
              </a:spcBef>
              <a:spcAft>
                <a:spcPts val="0"/>
              </a:spcAft>
              <a:buNone/>
            </a:pPr>
            <a:endParaRPr sz="3000">
              <a:solidFill>
                <a:schemeClr val="dk1"/>
              </a:solidFill>
              <a:latin typeface="Calibri"/>
              <a:ea typeface="Calibri"/>
              <a:cs typeface="Calibri"/>
              <a:sym typeface="Calibri"/>
            </a:endParaRPr>
          </a:p>
        </p:txBody>
      </p:sp>
      <p:sp>
        <p:nvSpPr>
          <p:cNvPr id="214" name="Google Shape;214;p29" descr="Image result for daily mile"/>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15" name="Google Shape;215;p29"/>
          <p:cNvPicPr preferRelativeResize="0"/>
          <p:nvPr/>
        </p:nvPicPr>
        <p:blipFill rotWithShape="1">
          <a:blip r:embed="rId3">
            <a:alphaModFix/>
          </a:blip>
          <a:srcRect/>
          <a:stretch/>
        </p:blipFill>
        <p:spPr>
          <a:xfrm>
            <a:off x="7503982" y="2539959"/>
            <a:ext cx="3060603" cy="2812093"/>
          </a:xfrm>
          <a:prstGeom prst="rect">
            <a:avLst/>
          </a:prstGeom>
          <a:noFill/>
          <a:ln>
            <a:noFill/>
          </a:ln>
        </p:spPr>
      </p:pic>
      <p:pic>
        <p:nvPicPr>
          <p:cNvPr id="216" name="Google Shape;216;p29"/>
          <p:cNvPicPr preferRelativeResize="0"/>
          <p:nvPr/>
        </p:nvPicPr>
        <p:blipFill rotWithShape="1">
          <a:blip r:embed="rId4">
            <a:alphaModFix/>
          </a:blip>
          <a:srcRect/>
          <a:stretch/>
        </p:blipFill>
        <p:spPr>
          <a:xfrm>
            <a:off x="655906" y="5225142"/>
            <a:ext cx="1096693" cy="109669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0"/>
          <p:cNvSpPr txBox="1"/>
          <p:nvPr/>
        </p:nvSpPr>
        <p:spPr>
          <a:xfrm>
            <a:off x="905803" y="815926"/>
            <a:ext cx="10367889" cy="5324494"/>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3200" b="1" u="sng" dirty="0">
                <a:solidFill>
                  <a:schemeClr val="dk1"/>
                </a:solidFill>
                <a:latin typeface="Calibri"/>
                <a:ea typeface="Calibri"/>
                <a:cs typeface="Calibri"/>
                <a:sym typeface="Calibri"/>
              </a:rPr>
              <a:t>Birthdays</a:t>
            </a:r>
            <a:endParaRPr dirty="0"/>
          </a:p>
          <a:p>
            <a:pPr marL="0" marR="0" lvl="0" indent="0" algn="l" rtl="0">
              <a:spcBef>
                <a:spcPts val="0"/>
              </a:spcBef>
              <a:spcAft>
                <a:spcPts val="0"/>
              </a:spcAft>
              <a:buNone/>
            </a:pPr>
            <a:endParaRPr sz="3200" b="1" u="sng" dirty="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3200"/>
              <a:buFont typeface="Arial"/>
              <a:buChar char="•"/>
            </a:pPr>
            <a:r>
              <a:rPr lang="en-GB" sz="2800" dirty="0">
                <a:solidFill>
                  <a:schemeClr val="dk1"/>
                </a:solidFill>
                <a:latin typeface="Calibri"/>
                <a:ea typeface="Calibri"/>
                <a:cs typeface="Calibri"/>
                <a:sym typeface="Calibri"/>
              </a:rPr>
              <a:t>We will celebrate your children’s birthday in </a:t>
            </a:r>
            <a:r>
              <a:rPr lang="en-GB" sz="2800" dirty="0" smtClean="0">
                <a:solidFill>
                  <a:schemeClr val="dk1"/>
                </a:solidFill>
                <a:latin typeface="Calibri"/>
                <a:ea typeface="Calibri"/>
                <a:cs typeface="Calibri"/>
                <a:sym typeface="Calibri"/>
              </a:rPr>
              <a:t>the Nursery </a:t>
            </a:r>
            <a:r>
              <a:rPr lang="en-GB" sz="2800" dirty="0">
                <a:solidFill>
                  <a:schemeClr val="dk1"/>
                </a:solidFill>
                <a:latin typeface="Calibri"/>
                <a:ea typeface="Calibri"/>
                <a:cs typeface="Calibri"/>
                <a:sym typeface="Calibri"/>
              </a:rPr>
              <a:t>– we ask that you send in fruit or a book rather than sweets or cake</a:t>
            </a:r>
            <a:r>
              <a:rPr lang="en-GB" sz="2800" dirty="0" smtClean="0">
                <a:solidFill>
                  <a:schemeClr val="dk1"/>
                </a:solidFill>
                <a:latin typeface="Calibri"/>
                <a:ea typeface="Calibri"/>
                <a:cs typeface="Calibri"/>
                <a:sym typeface="Calibri"/>
              </a:rPr>
              <a:t>.  You  might consider purchasing something from the Amazon wish list as a gift to the school.</a:t>
            </a:r>
            <a:endParaRPr sz="2800" dirty="0"/>
          </a:p>
          <a:p>
            <a:pPr marL="457200" marR="0" lvl="0" indent="-254000" algn="l" rtl="0">
              <a:spcBef>
                <a:spcPts val="0"/>
              </a:spcBef>
              <a:spcAft>
                <a:spcPts val="0"/>
              </a:spcAft>
              <a:buClr>
                <a:schemeClr val="dk1"/>
              </a:buClr>
              <a:buSzPts val="3200"/>
              <a:buFont typeface="Arial"/>
              <a:buNone/>
            </a:pPr>
            <a:endParaRPr sz="3200" dirty="0">
              <a:solidFill>
                <a:schemeClr val="dk1"/>
              </a:solidFill>
              <a:latin typeface="Calibri"/>
              <a:ea typeface="Calibri"/>
              <a:cs typeface="Calibri"/>
              <a:sym typeface="Calibri"/>
            </a:endParaRPr>
          </a:p>
          <a:p>
            <a:pPr marL="457200" marR="0" lvl="0" indent="-254000" algn="l" rtl="0">
              <a:spcBef>
                <a:spcPts val="0"/>
              </a:spcBef>
              <a:spcAft>
                <a:spcPts val="0"/>
              </a:spcAft>
              <a:buClr>
                <a:schemeClr val="dk1"/>
              </a:buClr>
              <a:buSzPts val="3200"/>
              <a:buFont typeface="Arial"/>
              <a:buNone/>
            </a:pPr>
            <a:endParaRPr sz="3200" dirty="0">
              <a:solidFill>
                <a:schemeClr val="dk1"/>
              </a:solidFill>
              <a:latin typeface="Calibri"/>
              <a:ea typeface="Calibri"/>
              <a:cs typeface="Calibri"/>
              <a:sym typeface="Calibri"/>
            </a:endParaRPr>
          </a:p>
          <a:p>
            <a:pPr marL="457200" marR="0" lvl="0" indent="-254000" algn="l" rtl="0">
              <a:spcBef>
                <a:spcPts val="0"/>
              </a:spcBef>
              <a:spcAft>
                <a:spcPts val="0"/>
              </a:spcAft>
              <a:buClr>
                <a:schemeClr val="dk1"/>
              </a:buClr>
              <a:buSzPts val="3200"/>
              <a:buFont typeface="Arial"/>
              <a:buNone/>
            </a:pPr>
            <a:endParaRPr sz="3200" dirty="0">
              <a:solidFill>
                <a:schemeClr val="dk1"/>
              </a:solidFill>
              <a:latin typeface="Calibri"/>
              <a:ea typeface="Calibri"/>
              <a:cs typeface="Calibri"/>
              <a:sym typeface="Calibri"/>
            </a:endParaRPr>
          </a:p>
          <a:p>
            <a:pPr marL="0" marR="0" lvl="0" indent="0" algn="l" rtl="0">
              <a:spcBef>
                <a:spcPts val="0"/>
              </a:spcBef>
              <a:spcAft>
                <a:spcPts val="0"/>
              </a:spcAft>
              <a:buNone/>
            </a:pPr>
            <a:endParaRPr sz="3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222" name="Google Shape;222;p30"/>
          <p:cNvPicPr preferRelativeResize="0"/>
          <p:nvPr/>
        </p:nvPicPr>
        <p:blipFill rotWithShape="1">
          <a:blip r:embed="rId3">
            <a:alphaModFix/>
          </a:blip>
          <a:srcRect/>
          <a:stretch/>
        </p:blipFill>
        <p:spPr>
          <a:xfrm>
            <a:off x="7697580" y="3905732"/>
            <a:ext cx="2751365" cy="1679121"/>
          </a:xfrm>
          <a:prstGeom prst="rect">
            <a:avLst/>
          </a:prstGeom>
          <a:noFill/>
          <a:ln>
            <a:noFill/>
          </a:ln>
        </p:spPr>
      </p:pic>
      <p:pic>
        <p:nvPicPr>
          <p:cNvPr id="223" name="Google Shape;223;p30"/>
          <p:cNvPicPr preferRelativeResize="0"/>
          <p:nvPr/>
        </p:nvPicPr>
        <p:blipFill rotWithShape="1">
          <a:blip r:embed="rId4">
            <a:alphaModFix/>
          </a:blip>
          <a:srcRect/>
          <a:stretch/>
        </p:blipFill>
        <p:spPr>
          <a:xfrm>
            <a:off x="4965359" y="3917978"/>
            <a:ext cx="2033905" cy="1666875"/>
          </a:xfrm>
          <a:prstGeom prst="rect">
            <a:avLst/>
          </a:prstGeom>
          <a:noFill/>
          <a:ln>
            <a:noFill/>
          </a:ln>
        </p:spPr>
      </p:pic>
      <p:pic>
        <p:nvPicPr>
          <p:cNvPr id="224" name="Google Shape;224;p30"/>
          <p:cNvPicPr preferRelativeResize="0"/>
          <p:nvPr/>
        </p:nvPicPr>
        <p:blipFill rotWithShape="1">
          <a:blip r:embed="rId5">
            <a:alphaModFix/>
          </a:blip>
          <a:srcRect/>
          <a:stretch/>
        </p:blipFill>
        <p:spPr>
          <a:xfrm>
            <a:off x="1405517" y="4041803"/>
            <a:ext cx="2609850" cy="1543050"/>
          </a:xfrm>
          <a:prstGeom prst="rect">
            <a:avLst/>
          </a:prstGeom>
          <a:noFill/>
          <a:ln>
            <a:noFill/>
          </a:ln>
        </p:spPr>
      </p:pic>
      <p:pic>
        <p:nvPicPr>
          <p:cNvPr id="225" name="Google Shape;225;p30"/>
          <p:cNvPicPr preferRelativeResize="0"/>
          <p:nvPr/>
        </p:nvPicPr>
        <p:blipFill rotWithShape="1">
          <a:blip r:embed="rId6">
            <a:alphaModFix/>
          </a:blip>
          <a:srcRect/>
          <a:stretch/>
        </p:blipFill>
        <p:spPr>
          <a:xfrm>
            <a:off x="10448945" y="307564"/>
            <a:ext cx="1308965" cy="130896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2"/>
          <p:cNvSpPr txBox="1"/>
          <p:nvPr/>
        </p:nvSpPr>
        <p:spPr>
          <a:xfrm>
            <a:off x="869600" y="815925"/>
            <a:ext cx="10404300" cy="5093662"/>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3200" b="1" u="sng" dirty="0">
                <a:solidFill>
                  <a:schemeClr val="dk1"/>
                </a:solidFill>
                <a:latin typeface="Calibri"/>
                <a:ea typeface="Calibri"/>
                <a:cs typeface="Calibri"/>
                <a:sym typeface="Calibri"/>
              </a:rPr>
              <a:t>Communication</a:t>
            </a:r>
            <a:endParaRPr dirty="0"/>
          </a:p>
          <a:p>
            <a:pPr marL="0" marR="0" lvl="0" indent="0" algn="l" rtl="0">
              <a:spcBef>
                <a:spcPts val="0"/>
              </a:spcBef>
              <a:spcAft>
                <a:spcPts val="0"/>
              </a:spcAft>
              <a:buNone/>
            </a:pPr>
            <a:endParaRPr sz="3200" b="1" u="sng" dirty="0">
              <a:solidFill>
                <a:schemeClr val="dk1"/>
              </a:solidFill>
              <a:latin typeface="Calibri"/>
              <a:ea typeface="Calibri"/>
              <a:cs typeface="Calibri"/>
              <a:sym typeface="Calibri"/>
            </a:endParaRPr>
          </a:p>
          <a:p>
            <a:pPr marL="457200" marR="0" lvl="0" indent="-425450" algn="l" rtl="0">
              <a:spcBef>
                <a:spcPts val="0"/>
              </a:spcBef>
              <a:spcAft>
                <a:spcPts val="0"/>
              </a:spcAft>
              <a:buClr>
                <a:schemeClr val="dk1"/>
              </a:buClr>
              <a:buSzPts val="2700"/>
              <a:buFont typeface="Arial"/>
              <a:buChar char="•"/>
            </a:pPr>
            <a:r>
              <a:rPr lang="en-GB" sz="2700" dirty="0">
                <a:solidFill>
                  <a:schemeClr val="dk1"/>
                </a:solidFill>
                <a:latin typeface="Calibri"/>
                <a:ea typeface="Calibri"/>
                <a:cs typeface="Calibri"/>
                <a:sym typeface="Calibri"/>
              </a:rPr>
              <a:t>Please notify the school office is your child is absent - you can do this by telephone or email or by the School App.</a:t>
            </a:r>
            <a:endParaRPr sz="2700" dirty="0">
              <a:solidFill>
                <a:schemeClr val="dk1"/>
              </a:solidFill>
              <a:latin typeface="Calibri"/>
              <a:ea typeface="Calibri"/>
              <a:cs typeface="Calibri"/>
              <a:sym typeface="Calibri"/>
            </a:endParaRPr>
          </a:p>
          <a:p>
            <a:pPr marL="457200" marR="0" lvl="0" indent="-425450" algn="l" rtl="0">
              <a:spcBef>
                <a:spcPts val="0"/>
              </a:spcBef>
              <a:spcAft>
                <a:spcPts val="0"/>
              </a:spcAft>
              <a:buClr>
                <a:schemeClr val="dk1"/>
              </a:buClr>
              <a:buSzPts val="2700"/>
              <a:buFont typeface="Calibri"/>
              <a:buChar char="•"/>
            </a:pPr>
            <a:r>
              <a:rPr lang="en-GB" sz="2700" dirty="0">
                <a:solidFill>
                  <a:schemeClr val="dk1"/>
                </a:solidFill>
                <a:latin typeface="Calibri"/>
                <a:ea typeface="Calibri"/>
                <a:cs typeface="Calibri"/>
                <a:sym typeface="Calibri"/>
              </a:rPr>
              <a:t>Notify the school also if your child has </a:t>
            </a:r>
            <a:r>
              <a:rPr lang="en-GB" sz="2700" dirty="0" smtClean="0">
                <a:solidFill>
                  <a:schemeClr val="dk1"/>
                </a:solidFill>
                <a:latin typeface="Calibri"/>
                <a:ea typeface="Calibri"/>
                <a:cs typeface="Calibri"/>
                <a:sym typeface="Calibri"/>
              </a:rPr>
              <a:t>an appointment </a:t>
            </a:r>
            <a:r>
              <a:rPr lang="en-GB" sz="2700" dirty="0">
                <a:solidFill>
                  <a:schemeClr val="dk1"/>
                </a:solidFill>
                <a:latin typeface="Calibri"/>
                <a:ea typeface="Calibri"/>
                <a:cs typeface="Calibri"/>
                <a:sym typeface="Calibri"/>
              </a:rPr>
              <a:t>and try to take dental and medical appointments out of term time if possible.</a:t>
            </a:r>
            <a:endParaRPr sz="2700" dirty="0">
              <a:solidFill>
                <a:schemeClr val="dk1"/>
              </a:solidFill>
              <a:latin typeface="Calibri"/>
              <a:ea typeface="Calibri"/>
              <a:cs typeface="Calibri"/>
              <a:sym typeface="Calibri"/>
            </a:endParaRPr>
          </a:p>
          <a:p>
            <a:pPr marL="457200" marR="0" lvl="0" indent="-425450" algn="l" rtl="0">
              <a:spcBef>
                <a:spcPts val="0"/>
              </a:spcBef>
              <a:spcAft>
                <a:spcPts val="0"/>
              </a:spcAft>
              <a:buClr>
                <a:schemeClr val="dk1"/>
              </a:buClr>
              <a:buSzPts val="2700"/>
              <a:buFont typeface="Calibri"/>
              <a:buChar char="•"/>
            </a:pPr>
            <a:r>
              <a:rPr lang="en-GB" sz="2700" dirty="0">
                <a:solidFill>
                  <a:schemeClr val="dk1"/>
                </a:solidFill>
                <a:latin typeface="Calibri"/>
                <a:ea typeface="Calibri"/>
                <a:cs typeface="Calibri"/>
                <a:sym typeface="Calibri"/>
              </a:rPr>
              <a:t>It is your responsibility to make sure the school has an up to date email address so that you can be contacted in case of an emergency.</a:t>
            </a:r>
            <a:endParaRPr sz="2700" dirty="0">
              <a:solidFill>
                <a:schemeClr val="dk1"/>
              </a:solidFill>
              <a:latin typeface="Calibri"/>
              <a:ea typeface="Calibri"/>
              <a:cs typeface="Calibri"/>
              <a:sym typeface="Calibri"/>
            </a:endParaRPr>
          </a:p>
          <a:p>
            <a:pPr marL="457200" marR="0" lvl="0" indent="-425450" algn="l" rtl="0">
              <a:spcBef>
                <a:spcPts val="0"/>
              </a:spcBef>
              <a:spcAft>
                <a:spcPts val="0"/>
              </a:spcAft>
              <a:buClr>
                <a:schemeClr val="dk1"/>
              </a:buClr>
              <a:buSzPts val="2700"/>
              <a:buFont typeface="Calibri"/>
              <a:buChar char="•"/>
            </a:pPr>
            <a:r>
              <a:rPr lang="en-GB" sz="2700" dirty="0">
                <a:solidFill>
                  <a:schemeClr val="dk1"/>
                </a:solidFill>
                <a:latin typeface="Calibri"/>
                <a:ea typeface="Calibri"/>
                <a:cs typeface="Calibri"/>
                <a:sym typeface="Calibri"/>
              </a:rPr>
              <a:t>We discourage family holidays during term time as this can interfere with your child’s learning.</a:t>
            </a:r>
            <a:endParaRPr sz="2700" dirty="0">
              <a:solidFill>
                <a:schemeClr val="dk1"/>
              </a:solidFill>
              <a:latin typeface="Calibri"/>
              <a:ea typeface="Calibri"/>
              <a:cs typeface="Calibri"/>
              <a:sym typeface="Calibri"/>
            </a:endParaRPr>
          </a:p>
          <a:p>
            <a:pPr marL="457200" marR="0" lvl="0" indent="-425450" algn="l" rtl="0">
              <a:spcBef>
                <a:spcPts val="0"/>
              </a:spcBef>
              <a:spcAft>
                <a:spcPts val="0"/>
              </a:spcAft>
              <a:buClr>
                <a:schemeClr val="dk1"/>
              </a:buClr>
              <a:buSzPts val="2700"/>
              <a:buFont typeface="Calibri"/>
              <a:buChar char="•"/>
            </a:pPr>
            <a:r>
              <a:rPr lang="en-GB" sz="2700" dirty="0">
                <a:solidFill>
                  <a:schemeClr val="dk1"/>
                </a:solidFill>
                <a:latin typeface="Calibri"/>
                <a:ea typeface="Calibri"/>
                <a:cs typeface="Calibri"/>
                <a:sym typeface="Calibri"/>
              </a:rPr>
              <a:t>School Website - </a:t>
            </a:r>
            <a:r>
              <a:rPr lang="en-GB" sz="2700" u="sng" dirty="0" smtClean="0">
                <a:solidFill>
                  <a:schemeClr val="hlink"/>
                </a:solidFill>
                <a:latin typeface="Calibri"/>
                <a:ea typeface="Calibri"/>
                <a:cs typeface="Calibri"/>
                <a:sym typeface="Calibri"/>
                <a:hlinkClick r:id="rId3"/>
              </a:rPr>
              <a:t>www.stmartinofporres.co.uk</a:t>
            </a:r>
            <a:endParaRPr sz="2700" dirty="0">
              <a:solidFill>
                <a:schemeClr val="dk1"/>
              </a:solidFill>
              <a:latin typeface="Calibri"/>
              <a:ea typeface="Calibri"/>
              <a:cs typeface="Calibri"/>
              <a:sym typeface="Calibri"/>
            </a:endParaRPr>
          </a:p>
        </p:txBody>
      </p:sp>
      <p:pic>
        <p:nvPicPr>
          <p:cNvPr id="238" name="Google Shape;238;p32"/>
          <p:cNvPicPr preferRelativeResize="0"/>
          <p:nvPr/>
        </p:nvPicPr>
        <p:blipFill rotWithShape="1">
          <a:blip r:embed="rId4">
            <a:alphaModFix/>
          </a:blip>
          <a:srcRect/>
          <a:stretch/>
        </p:blipFill>
        <p:spPr>
          <a:xfrm>
            <a:off x="9867219" y="951820"/>
            <a:ext cx="1209675" cy="1133475"/>
          </a:xfrm>
          <a:prstGeom prst="rect">
            <a:avLst/>
          </a:prstGeom>
          <a:noFill/>
          <a:ln>
            <a:noFill/>
          </a:ln>
        </p:spPr>
      </p:pic>
      <p:pic>
        <p:nvPicPr>
          <p:cNvPr id="239" name="Google Shape;239;p32"/>
          <p:cNvPicPr preferRelativeResize="0"/>
          <p:nvPr/>
        </p:nvPicPr>
        <p:blipFill rotWithShape="1">
          <a:blip r:embed="rId5">
            <a:alphaModFix/>
          </a:blip>
          <a:srcRect/>
          <a:stretch/>
        </p:blipFill>
        <p:spPr>
          <a:xfrm>
            <a:off x="10411526" y="4914841"/>
            <a:ext cx="1330736" cy="133073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txBox="1"/>
          <p:nvPr/>
        </p:nvSpPr>
        <p:spPr>
          <a:xfrm>
            <a:off x="767443" y="261257"/>
            <a:ext cx="10727872" cy="5509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0" u="none" strike="noStrike" cap="none">
                <a:solidFill>
                  <a:schemeClr val="dk1"/>
                </a:solidFill>
                <a:latin typeface="Calibri"/>
                <a:ea typeface="Calibri"/>
                <a:cs typeface="Calibri"/>
                <a:sym typeface="Calibri"/>
              </a:rPr>
              <a:t>    </a:t>
            </a:r>
            <a:endParaRPr sz="900" b="1">
              <a:solidFill>
                <a:schemeClr val="dk1"/>
              </a:solidFill>
              <a:latin typeface="Calibri"/>
              <a:ea typeface="Calibri"/>
              <a:cs typeface="Calibri"/>
              <a:sym typeface="Calibri"/>
            </a:endParaRPr>
          </a:p>
          <a:p>
            <a:pPr marL="0" marR="0" lvl="0" indent="0" algn="l" rtl="0">
              <a:spcBef>
                <a:spcPts val="0"/>
              </a:spcBef>
              <a:spcAft>
                <a:spcPts val="0"/>
              </a:spcAft>
              <a:buNone/>
            </a:pPr>
            <a:r>
              <a:rPr lang="en-GB" sz="3200" b="1" u="sng">
                <a:solidFill>
                  <a:schemeClr val="dk1"/>
                </a:solidFill>
                <a:latin typeface="Calibri"/>
                <a:ea typeface="Calibri"/>
                <a:cs typeface="Calibri"/>
                <a:sym typeface="Calibri"/>
              </a:rPr>
              <a:t>The Catholic Life of the School</a:t>
            </a:r>
            <a:endParaRPr/>
          </a:p>
          <a:p>
            <a:pPr marL="0" marR="0" lvl="0" indent="0" algn="l" rtl="0">
              <a:spcBef>
                <a:spcPts val="0"/>
              </a:spcBef>
              <a:spcAft>
                <a:spcPts val="0"/>
              </a:spcAft>
              <a:buNone/>
            </a:pPr>
            <a:endParaRPr sz="3200" b="1" u="sng">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3200"/>
              <a:buFont typeface="Arial"/>
              <a:buChar char="•"/>
            </a:pPr>
            <a:r>
              <a:rPr lang="en-GB" sz="3200">
                <a:solidFill>
                  <a:schemeClr val="dk1"/>
                </a:solidFill>
                <a:latin typeface="Calibri"/>
                <a:ea typeface="Calibri"/>
                <a:cs typeface="Calibri"/>
                <a:sym typeface="Calibri"/>
              </a:rPr>
              <a:t>The Catholic Values and traditions permeate through all of the life of the school.</a:t>
            </a:r>
            <a:endParaRPr/>
          </a:p>
          <a:p>
            <a:pPr marL="457200" marR="0" lvl="0" indent="-457200" algn="l" rtl="0">
              <a:spcBef>
                <a:spcPts val="0"/>
              </a:spcBef>
              <a:spcAft>
                <a:spcPts val="0"/>
              </a:spcAft>
              <a:buClr>
                <a:schemeClr val="dk1"/>
              </a:buClr>
              <a:buSzPts val="3200"/>
              <a:buFont typeface="Arial"/>
              <a:buChar char="•"/>
            </a:pPr>
            <a:r>
              <a:rPr lang="en-GB" sz="3200">
                <a:solidFill>
                  <a:schemeClr val="dk1"/>
                </a:solidFill>
                <a:latin typeface="Calibri"/>
                <a:ea typeface="Calibri"/>
                <a:cs typeface="Calibri"/>
                <a:sym typeface="Calibri"/>
              </a:rPr>
              <a:t>Children have daily opportunities for collective worship</a:t>
            </a:r>
            <a:endParaRPr/>
          </a:p>
          <a:p>
            <a:pPr marL="457200" marR="0" lvl="0" indent="-457200" algn="l" rtl="0">
              <a:spcBef>
                <a:spcPts val="0"/>
              </a:spcBef>
              <a:spcAft>
                <a:spcPts val="0"/>
              </a:spcAft>
              <a:buClr>
                <a:schemeClr val="dk1"/>
              </a:buClr>
              <a:buSzPts val="3200"/>
              <a:buFont typeface="Arial"/>
              <a:buChar char="•"/>
            </a:pPr>
            <a:r>
              <a:rPr lang="en-GB" sz="3200">
                <a:solidFill>
                  <a:schemeClr val="dk1"/>
                </a:solidFill>
                <a:latin typeface="Calibri"/>
                <a:ea typeface="Calibri"/>
                <a:cs typeface="Calibri"/>
                <a:sym typeface="Calibri"/>
              </a:rPr>
              <a:t>As the year goes on the Nursery children will join the rest of the school for assemblies and Masses</a:t>
            </a:r>
            <a:endParaRPr/>
          </a:p>
          <a:p>
            <a:pPr marL="457200" marR="0" lvl="0" indent="-279400" algn="l" rtl="0">
              <a:spcBef>
                <a:spcPts val="0"/>
              </a:spcBef>
              <a:spcAft>
                <a:spcPts val="0"/>
              </a:spcAft>
              <a:buClr>
                <a:schemeClr val="dk1"/>
              </a:buClr>
              <a:buSzPts val="2800"/>
              <a:buFont typeface="Arial"/>
              <a:buNone/>
            </a:pPr>
            <a:endParaRPr sz="2800">
              <a:solidFill>
                <a:schemeClr val="dk1"/>
              </a:solidFill>
              <a:latin typeface="Arial"/>
              <a:ea typeface="Arial"/>
              <a:cs typeface="Arial"/>
              <a:sym typeface="Arial"/>
            </a:endParaRPr>
          </a:p>
          <a:p>
            <a:pPr marL="457200" marR="0" lvl="0" indent="-2540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96" name="Google Shape;96;p14"/>
          <p:cNvPicPr preferRelativeResize="0"/>
          <p:nvPr/>
        </p:nvPicPr>
        <p:blipFill rotWithShape="1">
          <a:blip r:embed="rId3">
            <a:alphaModFix/>
          </a:blip>
          <a:srcRect/>
          <a:stretch/>
        </p:blipFill>
        <p:spPr>
          <a:xfrm>
            <a:off x="5245575" y="4533900"/>
            <a:ext cx="1771608" cy="177160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7"/>
          <p:cNvSpPr txBox="1"/>
          <p:nvPr/>
        </p:nvSpPr>
        <p:spPr>
          <a:xfrm>
            <a:off x="940275" y="734283"/>
            <a:ext cx="10367889" cy="5293757"/>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GB" sz="3200" b="1" u="sng">
                <a:solidFill>
                  <a:schemeClr val="dk1"/>
                </a:solidFill>
                <a:latin typeface="Calibri"/>
                <a:ea typeface="Calibri"/>
                <a:cs typeface="Calibri"/>
                <a:sym typeface="Calibri"/>
              </a:rPr>
              <a:t>Questions</a:t>
            </a:r>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3200"/>
              <a:buFont typeface="Arial"/>
              <a:buChar char="•"/>
            </a:pPr>
            <a:r>
              <a:rPr lang="en-GB" sz="3200">
                <a:solidFill>
                  <a:schemeClr val="dk1"/>
                </a:solidFill>
                <a:latin typeface="Calibri"/>
                <a:ea typeface="Calibri"/>
                <a:cs typeface="Calibri"/>
                <a:sym typeface="Calibri"/>
              </a:rPr>
              <a:t>If you have any questions please ask!</a:t>
            </a:r>
            <a:endParaRPr/>
          </a:p>
          <a:p>
            <a:pPr marL="457200" marR="0" lvl="0" indent="-2540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3200"/>
              <a:buFont typeface="Arial"/>
              <a:buChar char="•"/>
            </a:pPr>
            <a:r>
              <a:rPr lang="en-GB" sz="3200">
                <a:solidFill>
                  <a:schemeClr val="dk1"/>
                </a:solidFill>
                <a:latin typeface="Calibri"/>
                <a:ea typeface="Calibri"/>
                <a:cs typeface="Calibri"/>
                <a:sym typeface="Calibri"/>
              </a:rPr>
              <a:t>If you think of something at the end of this zoom meeting that you wish to ask, please feel free to contact the school office by email or telephone.   We are always on hand to answer your questions.</a:t>
            </a:r>
            <a:endParaRPr sz="3200">
              <a:solidFill>
                <a:schemeClr val="dk1"/>
              </a:solidFill>
              <a:latin typeface="Calibri"/>
              <a:ea typeface="Calibri"/>
              <a:cs typeface="Calibri"/>
              <a:sym typeface="Calibri"/>
            </a:endParaRPr>
          </a:p>
          <a:p>
            <a:pPr marL="457200" marR="0" lvl="0" indent="-2540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pic>
        <p:nvPicPr>
          <p:cNvPr id="274" name="Google Shape;274;p37"/>
          <p:cNvPicPr preferRelativeResize="0"/>
          <p:nvPr/>
        </p:nvPicPr>
        <p:blipFill rotWithShape="1">
          <a:blip r:embed="rId3">
            <a:alphaModFix/>
          </a:blip>
          <a:srcRect/>
          <a:stretch/>
        </p:blipFill>
        <p:spPr>
          <a:xfrm>
            <a:off x="10499270" y="356549"/>
            <a:ext cx="1347065" cy="134706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8"/>
          <p:cNvSpPr txBox="1"/>
          <p:nvPr/>
        </p:nvSpPr>
        <p:spPr>
          <a:xfrm>
            <a:off x="956603" y="815926"/>
            <a:ext cx="10367889" cy="501675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4800">
              <a:solidFill>
                <a:schemeClr val="dk1"/>
              </a:solidFill>
              <a:latin typeface="Calibri"/>
              <a:ea typeface="Calibri"/>
              <a:cs typeface="Calibri"/>
              <a:sym typeface="Calibri"/>
            </a:endParaRPr>
          </a:p>
          <a:p>
            <a:pPr marL="0" marR="0" lvl="0" indent="0" algn="ctr" rtl="0">
              <a:spcBef>
                <a:spcPts val="0"/>
              </a:spcBef>
              <a:spcAft>
                <a:spcPts val="0"/>
              </a:spcAft>
              <a:buNone/>
            </a:pPr>
            <a:r>
              <a:rPr lang="en-GB" sz="3200">
                <a:solidFill>
                  <a:schemeClr val="dk1"/>
                </a:solidFill>
                <a:latin typeface="Calibri"/>
                <a:ea typeface="Calibri"/>
                <a:cs typeface="Calibri"/>
                <a:sym typeface="Calibri"/>
              </a:rPr>
              <a:t>Thank you for attending our Nursery Curriculum Meeting</a:t>
            </a:r>
            <a:endParaRPr/>
          </a:p>
          <a:p>
            <a:pPr marL="0" marR="0" lvl="0" indent="0" algn="ctr" rtl="0">
              <a:spcBef>
                <a:spcPts val="0"/>
              </a:spcBef>
              <a:spcAft>
                <a:spcPts val="0"/>
              </a:spcAft>
              <a:buNone/>
            </a:pPr>
            <a:r>
              <a:rPr lang="en-GB" sz="3200">
                <a:solidFill>
                  <a:schemeClr val="dk1"/>
                </a:solidFill>
                <a:latin typeface="Calibri"/>
                <a:ea typeface="Calibri"/>
                <a:cs typeface="Calibri"/>
                <a:sym typeface="Calibri"/>
              </a:rPr>
              <a:t> and we look forward to welcoming you into our </a:t>
            </a:r>
            <a:endParaRPr/>
          </a:p>
          <a:p>
            <a:pPr marL="0" marR="0" lvl="0" indent="0" algn="ctr" rtl="0">
              <a:spcBef>
                <a:spcPts val="0"/>
              </a:spcBef>
              <a:spcAft>
                <a:spcPts val="0"/>
              </a:spcAft>
              <a:buNone/>
            </a:pPr>
            <a:r>
              <a:rPr lang="en-GB" sz="3200">
                <a:solidFill>
                  <a:schemeClr val="dk1"/>
                </a:solidFill>
                <a:latin typeface="Calibri"/>
                <a:ea typeface="Calibri"/>
                <a:cs typeface="Calibri"/>
                <a:sym typeface="Calibri"/>
              </a:rPr>
              <a:t>St Martin of Porres community.</a:t>
            </a:r>
            <a:endParaRPr/>
          </a:p>
          <a:p>
            <a:pPr marL="0" marR="0" lvl="0" indent="0" algn="ctr" rtl="0">
              <a:spcBef>
                <a:spcPts val="0"/>
              </a:spcBef>
              <a:spcAft>
                <a:spcPts val="0"/>
              </a:spcAft>
              <a:buNone/>
            </a:pPr>
            <a:endParaRPr sz="3200">
              <a:solidFill>
                <a:schemeClr val="dk1"/>
              </a:solidFill>
              <a:latin typeface="Calibri"/>
              <a:ea typeface="Calibri"/>
              <a:cs typeface="Calibri"/>
              <a:sym typeface="Calibri"/>
            </a:endParaRPr>
          </a:p>
          <a:p>
            <a:pPr marL="0" marR="0" lvl="0" indent="0" algn="ctr" rtl="0">
              <a:spcBef>
                <a:spcPts val="0"/>
              </a:spcBef>
              <a:spcAft>
                <a:spcPts val="0"/>
              </a:spcAft>
              <a:buNone/>
            </a:pPr>
            <a:endParaRPr sz="3200">
              <a:solidFill>
                <a:schemeClr val="dk1"/>
              </a:solidFill>
              <a:latin typeface="Calibri"/>
              <a:ea typeface="Calibri"/>
              <a:cs typeface="Calibri"/>
              <a:sym typeface="Calibri"/>
            </a:endParaRPr>
          </a:p>
          <a:p>
            <a:pPr marL="0" marR="0" lvl="0" indent="0" algn="ctr" rtl="0">
              <a:spcBef>
                <a:spcPts val="0"/>
              </a:spcBef>
              <a:spcAft>
                <a:spcPts val="0"/>
              </a:spcAft>
              <a:buNone/>
            </a:pPr>
            <a:endParaRPr sz="3200">
              <a:solidFill>
                <a:schemeClr val="dk1"/>
              </a:solidFill>
              <a:latin typeface="Calibri"/>
              <a:ea typeface="Calibri"/>
              <a:cs typeface="Calibri"/>
              <a:sym typeface="Calibri"/>
            </a:endParaRPr>
          </a:p>
          <a:p>
            <a:pPr marL="0" marR="0" lvl="0" indent="0" algn="ctr" rtl="0">
              <a:spcBef>
                <a:spcPts val="0"/>
              </a:spcBef>
              <a:spcAft>
                <a:spcPts val="0"/>
              </a:spcAft>
              <a:buNone/>
            </a:pPr>
            <a:endParaRPr sz="3200">
              <a:solidFill>
                <a:schemeClr val="dk1"/>
              </a:solidFill>
              <a:latin typeface="Calibri"/>
              <a:ea typeface="Calibri"/>
              <a:cs typeface="Calibri"/>
              <a:sym typeface="Calibri"/>
            </a:endParaRPr>
          </a:p>
          <a:p>
            <a:pPr marL="0" marR="0" lvl="0" indent="0" algn="ctr" rtl="0">
              <a:spcBef>
                <a:spcPts val="0"/>
              </a:spcBef>
              <a:spcAft>
                <a:spcPts val="0"/>
              </a:spcAft>
              <a:buNone/>
            </a:pPr>
            <a:endParaRPr sz="4800">
              <a:solidFill>
                <a:schemeClr val="dk1"/>
              </a:solidFill>
              <a:latin typeface="Calibri"/>
              <a:ea typeface="Calibri"/>
              <a:cs typeface="Calibri"/>
              <a:sym typeface="Calibri"/>
            </a:endParaRPr>
          </a:p>
        </p:txBody>
      </p:sp>
      <p:pic>
        <p:nvPicPr>
          <p:cNvPr id="280" name="Google Shape;280;p38"/>
          <p:cNvPicPr preferRelativeResize="0"/>
          <p:nvPr/>
        </p:nvPicPr>
        <p:blipFill rotWithShape="1">
          <a:blip r:embed="rId3">
            <a:alphaModFix/>
          </a:blip>
          <a:srcRect/>
          <a:stretch/>
        </p:blipFill>
        <p:spPr>
          <a:xfrm>
            <a:off x="5078175" y="3167750"/>
            <a:ext cx="1760675" cy="2383975"/>
          </a:xfrm>
          <a:prstGeom prst="rect">
            <a:avLst/>
          </a:prstGeom>
          <a:noFill/>
          <a:ln>
            <a:noFill/>
          </a:ln>
        </p:spPr>
      </p:pic>
      <p:pic>
        <p:nvPicPr>
          <p:cNvPr id="281" name="Google Shape;281;p38"/>
          <p:cNvPicPr preferRelativeResize="0"/>
          <p:nvPr/>
        </p:nvPicPr>
        <p:blipFill rotWithShape="1">
          <a:blip r:embed="rId4">
            <a:alphaModFix/>
          </a:blip>
          <a:srcRect/>
          <a:stretch/>
        </p:blipFill>
        <p:spPr>
          <a:xfrm>
            <a:off x="10613571" y="372878"/>
            <a:ext cx="1134793" cy="113479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5"/>
          <p:cNvSpPr txBox="1"/>
          <p:nvPr/>
        </p:nvSpPr>
        <p:spPr>
          <a:xfrm>
            <a:off x="859237" y="653812"/>
            <a:ext cx="10368000" cy="52335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3200" b="1" u="sng">
              <a:solidFill>
                <a:schemeClr val="dk1"/>
              </a:solidFill>
              <a:latin typeface="Calibri"/>
              <a:ea typeface="Calibri"/>
              <a:cs typeface="Calibri"/>
              <a:sym typeface="Calibri"/>
            </a:endParaRPr>
          </a:p>
          <a:p>
            <a:pPr marL="0" marR="0" lvl="0" indent="0" algn="l" rtl="0">
              <a:spcBef>
                <a:spcPts val="0"/>
              </a:spcBef>
              <a:spcAft>
                <a:spcPts val="0"/>
              </a:spcAft>
              <a:buNone/>
            </a:pPr>
            <a:r>
              <a:rPr lang="en-GB" sz="3200" b="1" u="sng">
                <a:solidFill>
                  <a:schemeClr val="dk1"/>
                </a:solidFill>
                <a:latin typeface="Calibri"/>
                <a:ea typeface="Calibri"/>
                <a:cs typeface="Calibri"/>
                <a:sym typeface="Calibri"/>
              </a:rPr>
              <a:t>Who will be working with your children?</a:t>
            </a:r>
            <a:endParaRPr/>
          </a:p>
          <a:p>
            <a:pPr marL="0" marR="0" lvl="0" indent="0" algn="l" rtl="0">
              <a:spcBef>
                <a:spcPts val="0"/>
              </a:spcBef>
              <a:spcAft>
                <a:spcPts val="0"/>
              </a:spcAft>
              <a:buNone/>
            </a:pPr>
            <a:r>
              <a:rPr lang="en-GB" sz="1400" b="1" u="sng">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GB" sz="3200" b="1">
                <a:solidFill>
                  <a:schemeClr val="dk1"/>
                </a:solidFill>
                <a:latin typeface="Calibri"/>
                <a:ea typeface="Calibri"/>
                <a:cs typeface="Calibri"/>
                <a:sym typeface="Calibri"/>
              </a:rPr>
              <a:t>Class Teacher:</a:t>
            </a:r>
            <a:r>
              <a:rPr lang="en-GB" sz="3200">
                <a:solidFill>
                  <a:schemeClr val="dk1"/>
                </a:solidFill>
                <a:latin typeface="Calibri"/>
                <a:ea typeface="Calibri"/>
                <a:cs typeface="Calibri"/>
                <a:sym typeface="Calibri"/>
              </a:rPr>
              <a:t>	Ms Mahon</a:t>
            </a:r>
            <a:endParaRPr/>
          </a:p>
          <a:p>
            <a:pPr marL="0" marR="0" lvl="0" indent="0" algn="l" rtl="0">
              <a:spcBef>
                <a:spcPts val="0"/>
              </a:spcBef>
              <a:spcAft>
                <a:spcPts val="0"/>
              </a:spcAft>
              <a:buNone/>
            </a:pPr>
            <a:r>
              <a:rPr lang="en-GB" sz="3200" b="1">
                <a:solidFill>
                  <a:schemeClr val="dk1"/>
                </a:solidFill>
                <a:latin typeface="Calibri"/>
                <a:ea typeface="Calibri"/>
                <a:cs typeface="Calibri"/>
                <a:sym typeface="Calibri"/>
              </a:rPr>
              <a:t>Nursery Nurses:</a:t>
            </a:r>
            <a:r>
              <a:rPr lang="en-GB" sz="3200">
                <a:solidFill>
                  <a:schemeClr val="dk1"/>
                </a:solidFill>
                <a:latin typeface="Calibri"/>
                <a:ea typeface="Calibri"/>
                <a:cs typeface="Calibri"/>
                <a:sym typeface="Calibri"/>
              </a:rPr>
              <a:t>	Miss Bell and Mrs Siriwardena</a:t>
            </a:r>
            <a:endParaRPr/>
          </a:p>
          <a:p>
            <a:pPr marL="0" marR="0" lvl="0" indent="0" algn="l" rtl="0">
              <a:spcBef>
                <a:spcPts val="0"/>
              </a:spcBef>
              <a:spcAft>
                <a:spcPts val="0"/>
              </a:spcAft>
              <a:buNone/>
            </a:pPr>
            <a:r>
              <a:rPr lang="en-GB" sz="3200" b="1">
                <a:solidFill>
                  <a:schemeClr val="dk1"/>
                </a:solidFill>
                <a:latin typeface="Calibri"/>
                <a:ea typeface="Calibri"/>
                <a:cs typeface="Calibri"/>
                <a:sym typeface="Calibri"/>
              </a:rPr>
              <a:t>EYFS Co-ordinator:   </a:t>
            </a:r>
            <a:r>
              <a:rPr lang="en-GB" sz="3200">
                <a:solidFill>
                  <a:schemeClr val="dk1"/>
                </a:solidFill>
                <a:latin typeface="Calibri"/>
                <a:ea typeface="Calibri"/>
                <a:cs typeface="Calibri"/>
                <a:sym typeface="Calibri"/>
              </a:rPr>
              <a:t>Miss Mc Eneaney</a:t>
            </a:r>
            <a:endParaRPr/>
          </a:p>
          <a:p>
            <a:pPr marL="0" marR="0" lvl="0" indent="0" algn="l" rtl="0">
              <a:spcBef>
                <a:spcPts val="0"/>
              </a:spcBef>
              <a:spcAft>
                <a:spcPts val="0"/>
              </a:spcAft>
              <a:buNone/>
            </a:pPr>
            <a:r>
              <a:rPr lang="en-GB" sz="3200" b="1">
                <a:solidFill>
                  <a:schemeClr val="dk1"/>
                </a:solidFill>
                <a:latin typeface="Calibri"/>
                <a:ea typeface="Calibri"/>
                <a:cs typeface="Calibri"/>
                <a:sym typeface="Calibri"/>
              </a:rPr>
              <a:t>Executive Head Teacher</a:t>
            </a:r>
            <a:r>
              <a:rPr lang="en-GB" sz="3200">
                <a:solidFill>
                  <a:schemeClr val="dk1"/>
                </a:solidFill>
                <a:latin typeface="Calibri"/>
                <a:ea typeface="Calibri"/>
                <a:cs typeface="Calibri"/>
                <a:sym typeface="Calibri"/>
              </a:rPr>
              <a:t>:  Mrs Fleming</a:t>
            </a:r>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pic>
        <p:nvPicPr>
          <p:cNvPr id="102" name="Google Shape;102;p15"/>
          <p:cNvPicPr preferRelativeResize="0"/>
          <p:nvPr/>
        </p:nvPicPr>
        <p:blipFill rotWithShape="1">
          <a:blip r:embed="rId3">
            <a:alphaModFix/>
          </a:blip>
          <a:srcRect/>
          <a:stretch/>
        </p:blipFill>
        <p:spPr>
          <a:xfrm>
            <a:off x="9201936" y="734321"/>
            <a:ext cx="1919840" cy="19198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6"/>
          <p:cNvSpPr txBox="1"/>
          <p:nvPr/>
        </p:nvSpPr>
        <p:spPr>
          <a:xfrm>
            <a:off x="1021917" y="774267"/>
            <a:ext cx="10367889" cy="5509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GB" sz="3200" b="1" u="sng">
                <a:solidFill>
                  <a:schemeClr val="dk1"/>
                </a:solidFill>
                <a:latin typeface="Calibri"/>
                <a:ea typeface="Calibri"/>
                <a:cs typeface="Calibri"/>
                <a:sym typeface="Calibri"/>
              </a:rPr>
              <a:t>Our Nursery Day</a:t>
            </a:r>
            <a:endParaRPr/>
          </a:p>
          <a:p>
            <a:pPr marL="0" marR="0" lvl="0" indent="0" algn="l" rtl="0">
              <a:spcBef>
                <a:spcPts val="0"/>
              </a:spcBef>
              <a:spcAft>
                <a:spcPts val="0"/>
              </a:spcAft>
              <a:buNone/>
            </a:pPr>
            <a:endParaRPr sz="3200" b="1" u="sng">
              <a:solidFill>
                <a:schemeClr val="dk1"/>
              </a:solidFill>
              <a:latin typeface="Calibri"/>
              <a:ea typeface="Calibri"/>
              <a:cs typeface="Calibri"/>
              <a:sym typeface="Calibri"/>
            </a:endParaRPr>
          </a:p>
          <a:p>
            <a:pPr marL="0" marR="0" lvl="0" indent="0" algn="l" rtl="0">
              <a:spcBef>
                <a:spcPts val="600"/>
              </a:spcBef>
              <a:spcAft>
                <a:spcPts val="0"/>
              </a:spcAft>
              <a:buNone/>
            </a:pPr>
            <a:r>
              <a:rPr lang="en-GB" sz="3200">
                <a:solidFill>
                  <a:schemeClr val="dk1"/>
                </a:solidFill>
                <a:latin typeface="Calibri"/>
                <a:ea typeface="Calibri"/>
                <a:cs typeface="Calibri"/>
                <a:sym typeface="Calibri"/>
              </a:rPr>
              <a:t>8:45am:	Nursery doors open</a:t>
            </a:r>
            <a:endParaRPr/>
          </a:p>
          <a:p>
            <a:pPr marL="0" marR="0" lvl="0" indent="0" algn="l" rtl="0">
              <a:spcBef>
                <a:spcPts val="1200"/>
              </a:spcBef>
              <a:spcAft>
                <a:spcPts val="0"/>
              </a:spcAft>
              <a:buNone/>
            </a:pPr>
            <a:r>
              <a:rPr lang="en-GB" sz="3200">
                <a:solidFill>
                  <a:schemeClr val="dk1"/>
                </a:solidFill>
                <a:latin typeface="Calibri"/>
                <a:ea typeface="Calibri"/>
                <a:cs typeface="Calibri"/>
                <a:sym typeface="Calibri"/>
              </a:rPr>
              <a:t>9:00am:	Registration </a:t>
            </a:r>
            <a:endParaRPr/>
          </a:p>
          <a:p>
            <a:pPr marL="0" marR="0" lvl="0" indent="0" algn="l" rtl="0">
              <a:spcBef>
                <a:spcPts val="1200"/>
              </a:spcBef>
              <a:spcAft>
                <a:spcPts val="0"/>
              </a:spcAft>
              <a:buNone/>
            </a:pPr>
            <a:r>
              <a:rPr lang="en-GB" sz="3200">
                <a:solidFill>
                  <a:schemeClr val="dk1"/>
                </a:solidFill>
                <a:latin typeface="Calibri"/>
                <a:ea typeface="Calibri"/>
                <a:cs typeface="Calibri"/>
                <a:sym typeface="Calibri"/>
              </a:rPr>
              <a:t>11:45pm:	Lunch </a:t>
            </a:r>
            <a:endParaRPr/>
          </a:p>
          <a:p>
            <a:pPr marL="0" marR="0" lvl="0" indent="0" algn="l" rtl="0">
              <a:spcBef>
                <a:spcPts val="1200"/>
              </a:spcBef>
              <a:spcAft>
                <a:spcPts val="0"/>
              </a:spcAft>
              <a:buNone/>
            </a:pPr>
            <a:r>
              <a:rPr lang="en-GB" sz="3200">
                <a:solidFill>
                  <a:schemeClr val="dk1"/>
                </a:solidFill>
                <a:latin typeface="Calibri"/>
                <a:ea typeface="Calibri"/>
                <a:cs typeface="Calibri"/>
                <a:sym typeface="Calibri"/>
              </a:rPr>
              <a:t>12:15pm:	End of lunch</a:t>
            </a:r>
            <a:endParaRPr/>
          </a:p>
          <a:p>
            <a:pPr marL="0" marR="0" lvl="0" indent="0" algn="l" rtl="0">
              <a:spcBef>
                <a:spcPts val="1200"/>
              </a:spcBef>
              <a:spcAft>
                <a:spcPts val="0"/>
              </a:spcAft>
              <a:buNone/>
            </a:pPr>
            <a:r>
              <a:rPr lang="en-GB" sz="3200">
                <a:solidFill>
                  <a:schemeClr val="dk1"/>
                </a:solidFill>
                <a:latin typeface="Calibri"/>
                <a:ea typeface="Calibri"/>
                <a:cs typeface="Calibri"/>
                <a:sym typeface="Calibri"/>
              </a:rPr>
              <a:t>1:00pm     Afternoon session </a:t>
            </a:r>
            <a:endParaRPr/>
          </a:p>
          <a:p>
            <a:pPr marL="0" marR="0" lvl="0" indent="0" algn="l" rtl="0">
              <a:spcBef>
                <a:spcPts val="1200"/>
              </a:spcBef>
              <a:spcAft>
                <a:spcPts val="0"/>
              </a:spcAft>
              <a:buNone/>
            </a:pPr>
            <a:r>
              <a:rPr lang="en-GB" sz="3200">
                <a:solidFill>
                  <a:schemeClr val="dk1"/>
                </a:solidFill>
                <a:latin typeface="Calibri"/>
                <a:ea typeface="Calibri"/>
                <a:cs typeface="Calibri"/>
                <a:sym typeface="Calibri"/>
              </a:rPr>
              <a:t>3:15pm:	End of the day</a:t>
            </a:r>
            <a:endParaRPr/>
          </a:p>
          <a:p>
            <a:pPr marL="0" marR="0" lvl="0" indent="0" algn="l" rtl="0">
              <a:spcBef>
                <a:spcPts val="600"/>
              </a:spcBef>
              <a:spcAft>
                <a:spcPts val="0"/>
              </a:spcAft>
              <a:buNone/>
            </a:pPr>
            <a:endParaRPr sz="1800">
              <a:solidFill>
                <a:schemeClr val="dk1"/>
              </a:solidFill>
              <a:latin typeface="Calibri"/>
              <a:ea typeface="Calibri"/>
              <a:cs typeface="Calibri"/>
              <a:sym typeface="Calibri"/>
            </a:endParaRPr>
          </a:p>
        </p:txBody>
      </p:sp>
      <p:pic>
        <p:nvPicPr>
          <p:cNvPr id="109" name="Google Shape;109;p16"/>
          <p:cNvPicPr preferRelativeResize="0"/>
          <p:nvPr/>
        </p:nvPicPr>
        <p:blipFill rotWithShape="1">
          <a:blip r:embed="rId3">
            <a:alphaModFix/>
          </a:blip>
          <a:srcRect/>
          <a:stretch/>
        </p:blipFill>
        <p:spPr>
          <a:xfrm>
            <a:off x="6408252" y="2153743"/>
            <a:ext cx="4310743" cy="3273880"/>
          </a:xfrm>
          <a:prstGeom prst="rect">
            <a:avLst/>
          </a:prstGeom>
          <a:noFill/>
          <a:ln>
            <a:noFill/>
          </a:ln>
        </p:spPr>
      </p:pic>
      <p:pic>
        <p:nvPicPr>
          <p:cNvPr id="110" name="Google Shape;110;p16"/>
          <p:cNvPicPr preferRelativeResize="0"/>
          <p:nvPr/>
        </p:nvPicPr>
        <p:blipFill rotWithShape="1">
          <a:blip r:embed="rId4">
            <a:alphaModFix/>
          </a:blip>
          <a:srcRect/>
          <a:stretch/>
        </p:blipFill>
        <p:spPr>
          <a:xfrm>
            <a:off x="10718995" y="103456"/>
            <a:ext cx="1341622" cy="134162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p:nvPr/>
        </p:nvSpPr>
        <p:spPr>
          <a:xfrm>
            <a:off x="956603" y="815926"/>
            <a:ext cx="10367889" cy="4939814"/>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GB" sz="3200" b="1" u="sng">
                <a:solidFill>
                  <a:schemeClr val="dk1"/>
                </a:solidFill>
                <a:latin typeface="Calibri"/>
                <a:ea typeface="Calibri"/>
                <a:cs typeface="Calibri"/>
                <a:sym typeface="Calibri"/>
              </a:rPr>
              <a:t>The Extended Day</a:t>
            </a:r>
            <a:endParaRPr/>
          </a:p>
          <a:p>
            <a:pPr marL="0" marR="0" lvl="0" indent="0" algn="l" rtl="0">
              <a:spcBef>
                <a:spcPts val="0"/>
              </a:spcBef>
              <a:spcAft>
                <a:spcPts val="0"/>
              </a:spcAft>
              <a:buNone/>
            </a:pPr>
            <a:endParaRPr sz="3200" b="1" u="sng">
              <a:solidFill>
                <a:schemeClr val="dk1"/>
              </a:solidFill>
              <a:latin typeface="Calibri"/>
              <a:ea typeface="Calibri"/>
              <a:cs typeface="Calibri"/>
              <a:sym typeface="Calibri"/>
            </a:endParaRPr>
          </a:p>
          <a:p>
            <a:pPr marL="0" marR="0" lvl="0" indent="0" algn="l" rtl="0">
              <a:spcBef>
                <a:spcPts val="600"/>
              </a:spcBef>
              <a:spcAft>
                <a:spcPts val="0"/>
              </a:spcAft>
              <a:buNone/>
            </a:pPr>
            <a:r>
              <a:rPr lang="en-GB" sz="3200">
                <a:solidFill>
                  <a:schemeClr val="dk1"/>
                </a:solidFill>
                <a:latin typeface="Calibri"/>
                <a:ea typeface="Calibri"/>
                <a:cs typeface="Calibri"/>
                <a:sym typeface="Calibri"/>
              </a:rPr>
              <a:t>8:00am – 8:45am:	Breakfast Club</a:t>
            </a:r>
            <a:endParaRPr/>
          </a:p>
          <a:p>
            <a:pPr marL="0" marR="0" lvl="0" indent="0" algn="l" rtl="0">
              <a:spcBef>
                <a:spcPts val="1200"/>
              </a:spcBef>
              <a:spcAft>
                <a:spcPts val="0"/>
              </a:spcAft>
              <a:buNone/>
            </a:pPr>
            <a:endParaRPr sz="3200">
              <a:solidFill>
                <a:schemeClr val="dk1"/>
              </a:solidFill>
              <a:latin typeface="Calibri"/>
              <a:ea typeface="Calibri"/>
              <a:cs typeface="Calibri"/>
              <a:sym typeface="Calibri"/>
            </a:endParaRPr>
          </a:p>
          <a:p>
            <a:pPr marL="0" marR="0" lvl="0" indent="0" algn="l" rtl="0">
              <a:spcBef>
                <a:spcPts val="1200"/>
              </a:spcBef>
              <a:spcAft>
                <a:spcPts val="0"/>
              </a:spcAft>
              <a:buNone/>
            </a:pPr>
            <a:endParaRPr sz="3200">
              <a:solidFill>
                <a:schemeClr val="dk1"/>
              </a:solidFill>
              <a:latin typeface="Calibri"/>
              <a:ea typeface="Calibri"/>
              <a:cs typeface="Calibri"/>
              <a:sym typeface="Calibri"/>
            </a:endParaRPr>
          </a:p>
          <a:p>
            <a:pPr marL="0" marR="0" lvl="0" indent="0" algn="l" rtl="0">
              <a:spcBef>
                <a:spcPts val="1200"/>
              </a:spcBef>
              <a:spcAft>
                <a:spcPts val="0"/>
              </a:spcAft>
              <a:buNone/>
            </a:pPr>
            <a:r>
              <a:rPr lang="en-GB" sz="3200">
                <a:solidFill>
                  <a:schemeClr val="dk1"/>
                </a:solidFill>
                <a:latin typeface="Calibri"/>
                <a:ea typeface="Calibri"/>
                <a:cs typeface="Calibri"/>
                <a:sym typeface="Calibri"/>
              </a:rPr>
              <a:t>3:15pm – 6:00pm:	After School Club</a:t>
            </a:r>
            <a:endParaRPr/>
          </a:p>
          <a:p>
            <a:pPr marL="0" marR="0" lvl="0" indent="0" algn="l" rtl="0">
              <a:spcBef>
                <a:spcPts val="1200"/>
              </a:spcBef>
              <a:spcAft>
                <a:spcPts val="0"/>
              </a:spcAft>
              <a:buNone/>
            </a:pPr>
            <a:endParaRPr sz="3200">
              <a:solidFill>
                <a:schemeClr val="dk1"/>
              </a:solidFill>
              <a:latin typeface="Calibri"/>
              <a:ea typeface="Calibri"/>
              <a:cs typeface="Calibri"/>
              <a:sym typeface="Calibri"/>
            </a:endParaRPr>
          </a:p>
          <a:p>
            <a:pPr marL="0" marR="0" lvl="0" indent="0" algn="l" rtl="0">
              <a:spcBef>
                <a:spcPts val="1200"/>
              </a:spcBef>
              <a:spcAft>
                <a:spcPts val="0"/>
              </a:spcAft>
              <a:buNone/>
            </a:pPr>
            <a:endParaRPr sz="1800">
              <a:solidFill>
                <a:schemeClr val="dk1"/>
              </a:solidFill>
              <a:latin typeface="Calibri"/>
              <a:ea typeface="Calibri"/>
              <a:cs typeface="Calibri"/>
              <a:sym typeface="Calibri"/>
            </a:endParaRPr>
          </a:p>
        </p:txBody>
      </p:sp>
      <p:pic>
        <p:nvPicPr>
          <p:cNvPr id="117" name="Google Shape;117;p17" descr="Image result for Breakfast Club school"/>
          <p:cNvPicPr preferRelativeResize="0"/>
          <p:nvPr/>
        </p:nvPicPr>
        <p:blipFill rotWithShape="1">
          <a:blip r:embed="rId3">
            <a:alphaModFix/>
          </a:blip>
          <a:srcRect/>
          <a:stretch/>
        </p:blipFill>
        <p:spPr>
          <a:xfrm>
            <a:off x="7523529" y="1567107"/>
            <a:ext cx="2857500" cy="2047876"/>
          </a:xfrm>
          <a:prstGeom prst="rect">
            <a:avLst/>
          </a:prstGeom>
          <a:noFill/>
          <a:ln>
            <a:noFill/>
          </a:ln>
        </p:spPr>
      </p:pic>
      <p:pic>
        <p:nvPicPr>
          <p:cNvPr id="118" name="Google Shape;118;p17"/>
          <p:cNvPicPr preferRelativeResize="0"/>
          <p:nvPr/>
        </p:nvPicPr>
        <p:blipFill rotWithShape="1">
          <a:blip r:embed="rId4">
            <a:alphaModFix/>
          </a:blip>
          <a:srcRect/>
          <a:stretch/>
        </p:blipFill>
        <p:spPr>
          <a:xfrm>
            <a:off x="8071733" y="3851030"/>
            <a:ext cx="1687730" cy="1694481"/>
          </a:xfrm>
          <a:prstGeom prst="rect">
            <a:avLst/>
          </a:prstGeom>
          <a:noFill/>
          <a:ln>
            <a:noFill/>
          </a:ln>
        </p:spPr>
      </p:pic>
      <p:pic>
        <p:nvPicPr>
          <p:cNvPr id="119" name="Google Shape;119;p17"/>
          <p:cNvPicPr preferRelativeResize="0"/>
          <p:nvPr/>
        </p:nvPicPr>
        <p:blipFill rotWithShape="1">
          <a:blip r:embed="rId5">
            <a:alphaModFix/>
          </a:blip>
          <a:srcRect/>
          <a:stretch/>
        </p:blipFill>
        <p:spPr>
          <a:xfrm>
            <a:off x="10672731" y="263585"/>
            <a:ext cx="1303522" cy="130352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8"/>
          <p:cNvSpPr txBox="1"/>
          <p:nvPr/>
        </p:nvSpPr>
        <p:spPr>
          <a:xfrm>
            <a:off x="956603" y="815926"/>
            <a:ext cx="10367889" cy="409342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GB" sz="3200" b="1" u="sng">
                <a:solidFill>
                  <a:schemeClr val="dk1"/>
                </a:solidFill>
                <a:latin typeface="Calibri"/>
                <a:ea typeface="Calibri"/>
                <a:cs typeface="Calibri"/>
                <a:sym typeface="Calibri"/>
              </a:rPr>
              <a:t>Part-time?  Full-time?</a:t>
            </a:r>
            <a:endParaRPr sz="3200" b="1" u="sng">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GB" sz="3200">
                <a:solidFill>
                  <a:schemeClr val="dk1"/>
                </a:solidFill>
                <a:latin typeface="Calibri"/>
                <a:ea typeface="Calibri"/>
                <a:cs typeface="Calibri"/>
                <a:sym typeface="Calibri"/>
              </a:rPr>
              <a:t>Three options…</a:t>
            </a:r>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a:p>
            <a:pPr marL="0" marR="0" lvl="0" indent="0" algn="l" rtl="0">
              <a:spcBef>
                <a:spcPts val="0"/>
              </a:spcBef>
              <a:spcAft>
                <a:spcPts val="0"/>
              </a:spcAft>
              <a:buNone/>
            </a:pPr>
            <a:r>
              <a:rPr lang="en-GB" sz="3200" b="1" u="sng">
                <a:solidFill>
                  <a:schemeClr val="dk1"/>
                </a:solidFill>
                <a:latin typeface="Calibri"/>
                <a:ea typeface="Calibri"/>
                <a:cs typeface="Calibri"/>
                <a:sym typeface="Calibri"/>
              </a:rPr>
              <a:t>15 hours </a:t>
            </a:r>
            <a:r>
              <a:rPr lang="en-GB" sz="3200">
                <a:solidFill>
                  <a:schemeClr val="dk1"/>
                </a:solidFill>
                <a:latin typeface="Calibri"/>
                <a:ea typeface="Calibri"/>
                <a:cs typeface="Calibri"/>
                <a:sym typeface="Calibri"/>
              </a:rPr>
              <a:t>– 3 hours for 5 mornings or over 3 days</a:t>
            </a:r>
            <a:endParaRPr/>
          </a:p>
          <a:p>
            <a:pPr marL="0" marR="0" lvl="0" indent="0" algn="l" rtl="0">
              <a:spcBef>
                <a:spcPts val="0"/>
              </a:spcBef>
              <a:spcAft>
                <a:spcPts val="0"/>
              </a:spcAft>
              <a:buNone/>
            </a:pPr>
            <a:r>
              <a:rPr lang="en-GB" sz="3200" b="1" u="sng">
                <a:solidFill>
                  <a:schemeClr val="dk1"/>
                </a:solidFill>
                <a:latin typeface="Calibri"/>
                <a:ea typeface="Calibri"/>
                <a:cs typeface="Calibri"/>
                <a:sym typeface="Calibri"/>
              </a:rPr>
              <a:t>30 hours </a:t>
            </a:r>
            <a:r>
              <a:rPr lang="en-GB" sz="3200">
                <a:solidFill>
                  <a:schemeClr val="dk1"/>
                </a:solidFill>
                <a:latin typeface="Calibri"/>
                <a:ea typeface="Calibri"/>
                <a:cs typeface="Calibri"/>
                <a:sym typeface="Calibri"/>
              </a:rPr>
              <a:t>– 6 hours per day – parents must apply for the 30  </a:t>
            </a:r>
            <a:endParaRPr/>
          </a:p>
          <a:p>
            <a:pPr marL="0" marR="0" lvl="0" indent="0" algn="l" rtl="0">
              <a:spcBef>
                <a:spcPts val="0"/>
              </a:spcBef>
              <a:spcAft>
                <a:spcPts val="0"/>
              </a:spcAft>
              <a:buNone/>
            </a:pPr>
            <a:r>
              <a:rPr lang="en-GB" sz="3200">
                <a:solidFill>
                  <a:schemeClr val="dk1"/>
                </a:solidFill>
                <a:latin typeface="Calibri"/>
                <a:ea typeface="Calibri"/>
                <a:cs typeface="Calibri"/>
                <a:sym typeface="Calibri"/>
              </a:rPr>
              <a:t>		hours free provision</a:t>
            </a:r>
            <a:endParaRPr/>
          </a:p>
          <a:p>
            <a:pPr marL="0" marR="0" lvl="0" indent="0" algn="l" rtl="0">
              <a:spcBef>
                <a:spcPts val="0"/>
              </a:spcBef>
              <a:spcAft>
                <a:spcPts val="0"/>
              </a:spcAft>
              <a:buNone/>
            </a:pPr>
            <a:r>
              <a:rPr lang="en-GB" sz="3200" b="1" u="sng">
                <a:solidFill>
                  <a:schemeClr val="dk1"/>
                </a:solidFill>
                <a:latin typeface="Calibri"/>
                <a:ea typeface="Calibri"/>
                <a:cs typeface="Calibri"/>
                <a:sym typeface="Calibri"/>
              </a:rPr>
              <a:t>Extra sessions</a:t>
            </a:r>
            <a:r>
              <a:rPr lang="en-GB" sz="3200" b="1">
                <a:solidFill>
                  <a:schemeClr val="dk1"/>
                </a:solidFill>
                <a:latin typeface="Calibri"/>
                <a:ea typeface="Calibri"/>
                <a:cs typeface="Calibri"/>
                <a:sym typeface="Calibri"/>
              </a:rPr>
              <a:t>  </a:t>
            </a:r>
            <a:r>
              <a:rPr lang="en-GB" sz="3200">
                <a:solidFill>
                  <a:schemeClr val="dk1"/>
                </a:solidFill>
                <a:latin typeface="Calibri"/>
                <a:ea typeface="Calibri"/>
                <a:cs typeface="Calibri"/>
                <a:sym typeface="Calibri"/>
              </a:rPr>
              <a:t>are available - £20.00 per session</a:t>
            </a:r>
            <a:endParaRPr sz="3200">
              <a:solidFill>
                <a:schemeClr val="dk1"/>
              </a:solidFill>
              <a:latin typeface="Calibri"/>
              <a:ea typeface="Calibri"/>
              <a:cs typeface="Calibri"/>
              <a:sym typeface="Calibri"/>
            </a:endParaRPr>
          </a:p>
        </p:txBody>
      </p:sp>
      <p:pic>
        <p:nvPicPr>
          <p:cNvPr id="126" name="Google Shape;126;p18"/>
          <p:cNvPicPr preferRelativeResize="0"/>
          <p:nvPr/>
        </p:nvPicPr>
        <p:blipFill rotWithShape="1">
          <a:blip r:embed="rId3">
            <a:alphaModFix/>
          </a:blip>
          <a:srcRect/>
          <a:stretch/>
        </p:blipFill>
        <p:spPr>
          <a:xfrm>
            <a:off x="10649285" y="304884"/>
            <a:ext cx="1350414" cy="135041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9"/>
          <p:cNvSpPr txBox="1"/>
          <p:nvPr/>
        </p:nvSpPr>
        <p:spPr>
          <a:xfrm>
            <a:off x="956603" y="815926"/>
            <a:ext cx="10367889" cy="578619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GB" sz="3200" b="1" u="sng">
                <a:solidFill>
                  <a:schemeClr val="dk1"/>
                </a:solidFill>
                <a:latin typeface="Calibri"/>
                <a:ea typeface="Calibri"/>
                <a:cs typeface="Calibri"/>
                <a:sym typeface="Calibri"/>
              </a:rPr>
              <a:t>How do the children spend their time in school?</a:t>
            </a:r>
            <a:endParaRPr/>
          </a:p>
          <a:p>
            <a:pPr marL="0" marR="0" lvl="0" indent="0" algn="l" rtl="0">
              <a:spcBef>
                <a:spcPts val="0"/>
              </a:spcBef>
              <a:spcAft>
                <a:spcPts val="0"/>
              </a:spcAft>
              <a:buNone/>
            </a:pPr>
            <a:r>
              <a:rPr lang="en-GB" sz="3200" i="1" u="sng">
                <a:solidFill>
                  <a:schemeClr val="dk1"/>
                </a:solidFill>
                <a:latin typeface="Calibri"/>
                <a:ea typeface="Calibri"/>
                <a:cs typeface="Calibri"/>
                <a:sym typeface="Calibri"/>
              </a:rPr>
              <a:t>The Characteristics of the Foundation Stage Curriculum</a:t>
            </a:r>
            <a:endParaRPr sz="3200" i="1">
              <a:solidFill>
                <a:schemeClr val="dk1"/>
              </a:solidFill>
              <a:latin typeface="Calibri"/>
              <a:ea typeface="Calibri"/>
              <a:cs typeface="Calibri"/>
              <a:sym typeface="Calibri"/>
            </a:endParaRPr>
          </a:p>
          <a:p>
            <a:pPr marL="0" marR="0" lvl="0" indent="0" algn="l" rtl="0">
              <a:spcBef>
                <a:spcPts val="0"/>
              </a:spcBef>
              <a:spcAft>
                <a:spcPts val="0"/>
              </a:spcAft>
              <a:buNone/>
            </a:pPr>
            <a:r>
              <a:rPr lang="en-GB" sz="3200" u="sng">
                <a:solidFill>
                  <a:schemeClr val="dk1"/>
                </a:solidFill>
                <a:latin typeface="Calibri"/>
                <a:ea typeface="Calibri"/>
                <a:cs typeface="Calibri"/>
                <a:sym typeface="Calibri"/>
              </a:rPr>
              <a:t>Prime Areas:</a:t>
            </a:r>
            <a:endParaRPr/>
          </a:p>
          <a:p>
            <a:pPr marL="0" marR="0" lvl="0" indent="0" algn="l" rtl="0">
              <a:spcBef>
                <a:spcPts val="0"/>
              </a:spcBef>
              <a:spcAft>
                <a:spcPts val="0"/>
              </a:spcAft>
              <a:buNone/>
            </a:pPr>
            <a:r>
              <a:rPr lang="en-GB" sz="3200">
                <a:solidFill>
                  <a:schemeClr val="dk1"/>
                </a:solidFill>
                <a:latin typeface="Calibri"/>
                <a:ea typeface="Calibri"/>
                <a:cs typeface="Calibri"/>
                <a:sym typeface="Calibri"/>
              </a:rPr>
              <a:t>• Communication and Language</a:t>
            </a:r>
            <a:endParaRPr/>
          </a:p>
          <a:p>
            <a:pPr marL="0" marR="0" lvl="0" indent="0" algn="l" rtl="0">
              <a:spcBef>
                <a:spcPts val="0"/>
              </a:spcBef>
              <a:spcAft>
                <a:spcPts val="0"/>
              </a:spcAft>
              <a:buNone/>
            </a:pPr>
            <a:r>
              <a:rPr lang="en-GB" sz="3200">
                <a:solidFill>
                  <a:schemeClr val="dk1"/>
                </a:solidFill>
                <a:latin typeface="Calibri"/>
                <a:ea typeface="Calibri"/>
                <a:cs typeface="Calibri"/>
                <a:sym typeface="Calibri"/>
              </a:rPr>
              <a:t>• Personal, Social and Emotional Development</a:t>
            </a:r>
            <a:endParaRPr/>
          </a:p>
          <a:p>
            <a:pPr marL="0" marR="0" lvl="0" indent="0" algn="l" rtl="0">
              <a:spcBef>
                <a:spcPts val="0"/>
              </a:spcBef>
              <a:spcAft>
                <a:spcPts val="0"/>
              </a:spcAft>
              <a:buNone/>
            </a:pPr>
            <a:r>
              <a:rPr lang="en-GB" sz="3200">
                <a:solidFill>
                  <a:schemeClr val="dk1"/>
                </a:solidFill>
                <a:latin typeface="Calibri"/>
                <a:ea typeface="Calibri"/>
                <a:cs typeface="Calibri"/>
                <a:sym typeface="Calibri"/>
              </a:rPr>
              <a:t>• Physical Development</a:t>
            </a:r>
            <a:endParaRPr/>
          </a:p>
          <a:p>
            <a:pPr marL="0" marR="0" lvl="0" indent="0" algn="l" rtl="0">
              <a:spcBef>
                <a:spcPts val="0"/>
              </a:spcBef>
              <a:spcAft>
                <a:spcPts val="0"/>
              </a:spcAft>
              <a:buNone/>
            </a:pPr>
            <a:r>
              <a:rPr lang="en-GB" sz="3200" u="sng">
                <a:solidFill>
                  <a:schemeClr val="dk1"/>
                </a:solidFill>
                <a:latin typeface="Calibri"/>
                <a:ea typeface="Calibri"/>
                <a:cs typeface="Calibri"/>
                <a:sym typeface="Calibri"/>
              </a:rPr>
              <a:t>Specific Areas:</a:t>
            </a:r>
            <a:endParaRPr/>
          </a:p>
          <a:p>
            <a:pPr marL="0" marR="0" lvl="0" indent="0" algn="l" rtl="0">
              <a:spcBef>
                <a:spcPts val="0"/>
              </a:spcBef>
              <a:spcAft>
                <a:spcPts val="0"/>
              </a:spcAft>
              <a:buNone/>
            </a:pPr>
            <a:r>
              <a:rPr lang="en-GB" sz="3200">
                <a:solidFill>
                  <a:schemeClr val="dk1"/>
                </a:solidFill>
                <a:latin typeface="Calibri"/>
                <a:ea typeface="Calibri"/>
                <a:cs typeface="Calibri"/>
                <a:sym typeface="Calibri"/>
              </a:rPr>
              <a:t>• Literacy</a:t>
            </a:r>
            <a:endParaRPr/>
          </a:p>
          <a:p>
            <a:pPr marL="0" marR="0" lvl="0" indent="0" algn="l" rtl="0">
              <a:spcBef>
                <a:spcPts val="0"/>
              </a:spcBef>
              <a:spcAft>
                <a:spcPts val="0"/>
              </a:spcAft>
              <a:buNone/>
            </a:pPr>
            <a:r>
              <a:rPr lang="en-GB" sz="3200">
                <a:solidFill>
                  <a:schemeClr val="dk1"/>
                </a:solidFill>
                <a:latin typeface="Calibri"/>
                <a:ea typeface="Calibri"/>
                <a:cs typeface="Calibri"/>
                <a:sym typeface="Calibri"/>
              </a:rPr>
              <a:t>• Mathematics</a:t>
            </a:r>
            <a:endParaRPr/>
          </a:p>
          <a:p>
            <a:pPr marL="0" marR="0" lvl="0" indent="0" algn="l" rtl="0">
              <a:spcBef>
                <a:spcPts val="0"/>
              </a:spcBef>
              <a:spcAft>
                <a:spcPts val="0"/>
              </a:spcAft>
              <a:buNone/>
            </a:pPr>
            <a:r>
              <a:rPr lang="en-GB" sz="3200">
                <a:solidFill>
                  <a:schemeClr val="dk1"/>
                </a:solidFill>
                <a:latin typeface="Calibri"/>
                <a:ea typeface="Calibri"/>
                <a:cs typeface="Calibri"/>
                <a:sym typeface="Calibri"/>
              </a:rPr>
              <a:t>• Understanding the World</a:t>
            </a:r>
            <a:endParaRPr/>
          </a:p>
          <a:p>
            <a:pPr marL="0" marR="0" lvl="0" indent="0" algn="l" rtl="0">
              <a:spcBef>
                <a:spcPts val="0"/>
              </a:spcBef>
              <a:spcAft>
                <a:spcPts val="0"/>
              </a:spcAft>
              <a:buNone/>
            </a:pPr>
            <a:r>
              <a:rPr lang="en-GB" sz="3200">
                <a:solidFill>
                  <a:schemeClr val="dk1"/>
                </a:solidFill>
                <a:latin typeface="Calibri"/>
                <a:ea typeface="Calibri"/>
                <a:cs typeface="Calibri"/>
                <a:sym typeface="Calibri"/>
              </a:rPr>
              <a:t>• Expressive Arts and Design</a:t>
            </a:r>
            <a:endParaRPr sz="3200">
              <a:solidFill>
                <a:schemeClr val="dk1"/>
              </a:solidFill>
              <a:latin typeface="Calibri"/>
              <a:ea typeface="Calibri"/>
              <a:cs typeface="Calibri"/>
              <a:sym typeface="Calibri"/>
            </a:endParaRPr>
          </a:p>
        </p:txBody>
      </p:sp>
      <p:pic>
        <p:nvPicPr>
          <p:cNvPr id="133" name="Google Shape;133;p19"/>
          <p:cNvPicPr preferRelativeResize="0"/>
          <p:nvPr/>
        </p:nvPicPr>
        <p:blipFill rotWithShape="1">
          <a:blip r:embed="rId3">
            <a:alphaModFix/>
          </a:blip>
          <a:srcRect/>
          <a:stretch/>
        </p:blipFill>
        <p:spPr>
          <a:xfrm>
            <a:off x="9427698" y="4686300"/>
            <a:ext cx="1782494" cy="178249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0"/>
          <p:cNvSpPr txBox="1"/>
          <p:nvPr/>
        </p:nvSpPr>
        <p:spPr>
          <a:xfrm>
            <a:off x="956603" y="777626"/>
            <a:ext cx="10368000" cy="58491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pic>
        <p:nvPicPr>
          <p:cNvPr id="140" name="Google Shape;140;p20"/>
          <p:cNvPicPr preferRelativeResize="0"/>
          <p:nvPr/>
        </p:nvPicPr>
        <p:blipFill rotWithShape="1">
          <a:blip r:embed="rId4">
            <a:alphaModFix/>
          </a:blip>
          <a:srcRect/>
          <a:stretch/>
        </p:blipFill>
        <p:spPr>
          <a:xfrm>
            <a:off x="10296771" y="5555372"/>
            <a:ext cx="913425" cy="913425"/>
          </a:xfrm>
          <a:prstGeom prst="rect">
            <a:avLst/>
          </a:prstGeom>
          <a:noFill/>
          <a:ln>
            <a:noFill/>
          </a:ln>
        </p:spPr>
      </p:pic>
      <p:graphicFrame>
        <p:nvGraphicFramePr>
          <p:cNvPr id="2" name="Object 1"/>
          <p:cNvGraphicFramePr>
            <a:graphicFrameLocks noChangeAspect="1"/>
          </p:cNvGraphicFramePr>
          <p:nvPr>
            <p:extLst>
              <p:ext uri="{D42A27DB-BD31-4B8C-83A1-F6EECF244321}">
                <p14:modId xmlns:p14="http://schemas.microsoft.com/office/powerpoint/2010/main" val="547474137"/>
              </p:ext>
            </p:extLst>
          </p:nvPr>
        </p:nvGraphicFramePr>
        <p:xfrm>
          <a:off x="2168771" y="1077647"/>
          <a:ext cx="8128000" cy="5391150"/>
        </p:xfrm>
        <a:graphic>
          <a:graphicData uri="http://schemas.openxmlformats.org/presentationml/2006/ole">
            <mc:AlternateContent xmlns:mc="http://schemas.openxmlformats.org/markup-compatibility/2006">
              <mc:Choice xmlns:v="urn:schemas-microsoft-com:vml" Requires="v">
                <p:oleObj spid="_x0000_s1026" name="Document" r:id="rId5" imgW="10463162" imgH="6940942" progId="Word.Document.12">
                  <p:embed/>
                </p:oleObj>
              </mc:Choice>
              <mc:Fallback>
                <p:oleObj name="Document" r:id="rId5" imgW="10463162" imgH="6940942" progId="Word.Document.12">
                  <p:embed/>
                  <p:pic>
                    <p:nvPicPr>
                      <p:cNvPr id="0" name=""/>
                      <p:cNvPicPr/>
                      <p:nvPr/>
                    </p:nvPicPr>
                    <p:blipFill>
                      <a:blip r:embed="rId6"/>
                      <a:stretch>
                        <a:fillRect/>
                      </a:stretch>
                    </p:blipFill>
                    <p:spPr>
                      <a:xfrm>
                        <a:off x="2168771" y="1077647"/>
                        <a:ext cx="8128000" cy="5391150"/>
                      </a:xfrm>
                      <a:prstGeom prst="rect">
                        <a:avLst/>
                      </a:prstGeom>
                    </p:spPr>
                  </p:pic>
                </p:oleObj>
              </mc:Fallback>
            </mc:AlternateContent>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1"/>
          <p:cNvSpPr txBox="1"/>
          <p:nvPr/>
        </p:nvSpPr>
        <p:spPr>
          <a:xfrm>
            <a:off x="905800" y="815925"/>
            <a:ext cx="10368000" cy="50949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GB" sz="3200" b="1" u="sng">
                <a:solidFill>
                  <a:schemeClr val="dk1"/>
                </a:solidFill>
                <a:latin typeface="Calibri"/>
                <a:ea typeface="Calibri"/>
                <a:cs typeface="Calibri"/>
                <a:sym typeface="Calibri"/>
              </a:rPr>
              <a:t>Medication in school</a:t>
            </a:r>
            <a:endParaRPr/>
          </a:p>
          <a:p>
            <a:pPr marL="0" marR="0" lvl="0" indent="0" algn="l" rtl="0">
              <a:spcBef>
                <a:spcPts val="0"/>
              </a:spcBef>
              <a:spcAft>
                <a:spcPts val="0"/>
              </a:spcAft>
              <a:buNone/>
            </a:pPr>
            <a:endParaRPr sz="3200" b="1" u="sng">
              <a:solidFill>
                <a:schemeClr val="dk1"/>
              </a:solidFill>
              <a:latin typeface="Calibri"/>
              <a:ea typeface="Calibri"/>
              <a:cs typeface="Calibri"/>
              <a:sym typeface="Calibri"/>
            </a:endParaRPr>
          </a:p>
          <a:p>
            <a:pPr marL="457200" marR="0" lvl="0" indent="-425450" algn="l" rtl="0">
              <a:spcBef>
                <a:spcPts val="0"/>
              </a:spcBef>
              <a:spcAft>
                <a:spcPts val="0"/>
              </a:spcAft>
              <a:buClr>
                <a:schemeClr val="dk1"/>
              </a:buClr>
              <a:buSzPts val="2700"/>
              <a:buFont typeface="Arial"/>
              <a:buChar char="•"/>
            </a:pPr>
            <a:r>
              <a:rPr lang="en-GB" sz="2700">
                <a:solidFill>
                  <a:schemeClr val="dk1"/>
                </a:solidFill>
                <a:latin typeface="Calibri"/>
                <a:ea typeface="Calibri"/>
                <a:cs typeface="Calibri"/>
                <a:sym typeface="Calibri"/>
              </a:rPr>
              <a:t>We cannot give medicines in school unless it has been prescribed by your doctor and it is in the original container from the pharmacist.  </a:t>
            </a:r>
            <a:endParaRPr sz="900"/>
          </a:p>
          <a:p>
            <a:pPr marL="457200" marR="0" lvl="0" indent="-425450" algn="l" rtl="0">
              <a:spcBef>
                <a:spcPts val="0"/>
              </a:spcBef>
              <a:spcAft>
                <a:spcPts val="0"/>
              </a:spcAft>
              <a:buClr>
                <a:schemeClr val="dk1"/>
              </a:buClr>
              <a:buSzPts val="2700"/>
              <a:buFont typeface="Arial"/>
              <a:buChar char="•"/>
            </a:pPr>
            <a:r>
              <a:rPr lang="en-GB" sz="2700">
                <a:solidFill>
                  <a:schemeClr val="dk1"/>
                </a:solidFill>
                <a:latin typeface="Calibri"/>
                <a:ea typeface="Calibri"/>
                <a:cs typeface="Calibri"/>
                <a:sym typeface="Calibri"/>
              </a:rPr>
              <a:t>A medical consent form must also be signed by the parent/carer.</a:t>
            </a:r>
            <a:endParaRPr sz="2700">
              <a:solidFill>
                <a:schemeClr val="dk1"/>
              </a:solidFill>
              <a:latin typeface="Calibri"/>
              <a:ea typeface="Calibri"/>
              <a:cs typeface="Calibri"/>
              <a:sym typeface="Calibri"/>
            </a:endParaRPr>
          </a:p>
          <a:p>
            <a:pPr marL="457200" marR="0" lvl="0" indent="-425450" algn="l" rtl="0">
              <a:spcBef>
                <a:spcPts val="0"/>
              </a:spcBef>
              <a:spcAft>
                <a:spcPts val="0"/>
              </a:spcAft>
              <a:buClr>
                <a:schemeClr val="dk1"/>
              </a:buClr>
              <a:buSzPts val="2700"/>
              <a:buFont typeface="Calibri"/>
              <a:buChar char="•"/>
            </a:pPr>
            <a:r>
              <a:rPr lang="en-GB" sz="2700">
                <a:solidFill>
                  <a:schemeClr val="dk1"/>
                </a:solidFill>
                <a:latin typeface="Calibri"/>
                <a:ea typeface="Calibri"/>
                <a:cs typeface="Calibri"/>
                <a:sym typeface="Calibri"/>
              </a:rPr>
              <a:t>Please keep your child off school for 48 hours following sickness and/or diarrhoea.</a:t>
            </a:r>
            <a:endParaRPr sz="2700">
              <a:solidFill>
                <a:schemeClr val="dk1"/>
              </a:solidFill>
              <a:latin typeface="Calibri"/>
              <a:ea typeface="Calibri"/>
              <a:cs typeface="Calibri"/>
              <a:sym typeface="Calibri"/>
            </a:endParaRPr>
          </a:p>
          <a:p>
            <a:pPr marL="457200" marR="0" lvl="0" indent="-425450" algn="l" rtl="0">
              <a:spcBef>
                <a:spcPts val="0"/>
              </a:spcBef>
              <a:spcAft>
                <a:spcPts val="0"/>
              </a:spcAft>
              <a:buClr>
                <a:schemeClr val="dk1"/>
              </a:buClr>
              <a:buSzPts val="2700"/>
              <a:buFont typeface="Calibri"/>
              <a:buChar char="•"/>
            </a:pPr>
            <a:r>
              <a:rPr lang="en-GB" sz="2700">
                <a:solidFill>
                  <a:schemeClr val="dk1"/>
                </a:solidFill>
                <a:latin typeface="Calibri"/>
                <a:ea typeface="Calibri"/>
                <a:cs typeface="Calibri"/>
                <a:sym typeface="Calibri"/>
              </a:rPr>
              <a:t>Talk to us about any health issues that may affect your child.</a:t>
            </a:r>
            <a:endParaRPr sz="2700">
              <a:solidFill>
                <a:schemeClr val="dk1"/>
              </a:solidFill>
              <a:latin typeface="Calibri"/>
              <a:ea typeface="Calibri"/>
              <a:cs typeface="Calibri"/>
              <a:sym typeface="Calibri"/>
            </a:endParaRPr>
          </a:p>
          <a:p>
            <a:pPr marL="457200" marR="0" lvl="0" indent="-425450" algn="l" rtl="0">
              <a:spcBef>
                <a:spcPts val="0"/>
              </a:spcBef>
              <a:spcAft>
                <a:spcPts val="0"/>
              </a:spcAft>
              <a:buClr>
                <a:schemeClr val="dk1"/>
              </a:buClr>
              <a:buSzPts val="2700"/>
              <a:buFont typeface="Arial"/>
              <a:buChar char="•"/>
            </a:pPr>
            <a:r>
              <a:rPr lang="en-GB" sz="2700">
                <a:solidFill>
                  <a:schemeClr val="dk1"/>
                </a:solidFill>
                <a:latin typeface="Calibri"/>
                <a:ea typeface="Calibri"/>
                <a:cs typeface="Calibri"/>
                <a:sym typeface="Calibri"/>
              </a:rPr>
              <a:t>If the Nursery team feel your child is unwell, we will contact you to discuss the best option for your child.</a:t>
            </a:r>
            <a:endParaRPr sz="900"/>
          </a:p>
          <a:p>
            <a:pPr marL="457200" marR="0" lvl="0" indent="-254000" algn="l" rtl="0">
              <a:spcBef>
                <a:spcPts val="0"/>
              </a:spcBef>
              <a:spcAft>
                <a:spcPts val="0"/>
              </a:spcAft>
              <a:buClr>
                <a:schemeClr val="dk1"/>
              </a:buClr>
              <a:buSzPts val="3200"/>
              <a:buFont typeface="Arial"/>
              <a:buNone/>
            </a:pPr>
            <a:endParaRPr sz="2700">
              <a:solidFill>
                <a:schemeClr val="dk1"/>
              </a:solidFill>
              <a:latin typeface="Calibri"/>
              <a:ea typeface="Calibri"/>
              <a:cs typeface="Calibri"/>
              <a:sym typeface="Calibri"/>
            </a:endParaRPr>
          </a:p>
        </p:txBody>
      </p:sp>
      <p:pic>
        <p:nvPicPr>
          <p:cNvPr id="147" name="Google Shape;147;p21"/>
          <p:cNvPicPr preferRelativeResize="0"/>
          <p:nvPr/>
        </p:nvPicPr>
        <p:blipFill rotWithShape="1">
          <a:blip r:embed="rId3">
            <a:alphaModFix/>
          </a:blip>
          <a:srcRect/>
          <a:stretch/>
        </p:blipFill>
        <p:spPr>
          <a:xfrm>
            <a:off x="9867219" y="951820"/>
            <a:ext cx="1209675" cy="1133475"/>
          </a:xfrm>
          <a:prstGeom prst="rect">
            <a:avLst/>
          </a:prstGeom>
          <a:noFill/>
          <a:ln>
            <a:noFill/>
          </a:ln>
        </p:spPr>
      </p:pic>
      <p:pic>
        <p:nvPicPr>
          <p:cNvPr id="148" name="Google Shape;148;p21"/>
          <p:cNvPicPr preferRelativeResize="0"/>
          <p:nvPr/>
        </p:nvPicPr>
        <p:blipFill rotWithShape="1">
          <a:blip r:embed="rId4">
            <a:alphaModFix/>
          </a:blip>
          <a:srcRect/>
          <a:stretch/>
        </p:blipFill>
        <p:spPr>
          <a:xfrm>
            <a:off x="10411526" y="4914841"/>
            <a:ext cx="1330736" cy="133073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1006</Words>
  <Application>Microsoft Office PowerPoint</Application>
  <PresentationFormat>Widescreen</PresentationFormat>
  <Paragraphs>192</Paragraphs>
  <Slides>21</Slides>
  <Notes>21</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5" baseType="lpstr">
      <vt:lpstr>Arial</vt:lpstr>
      <vt:lpstr>Calibri</vt:lpstr>
      <vt:lpstr>Office Theme</vt:lpstr>
      <vt:lpstr>Microsoft Word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 Mahon</dc:creator>
  <cp:lastModifiedBy>Breda O'Sullivan</cp:lastModifiedBy>
  <cp:revision>7</cp:revision>
  <dcterms:modified xsi:type="dcterms:W3CDTF">2021-09-30T09:03:16Z</dcterms:modified>
</cp:coreProperties>
</file>